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null)"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5"/>
  </p:notesMasterIdLst>
  <p:sldIdLst>
    <p:sldId id="256" r:id="rId2"/>
    <p:sldId id="259" r:id="rId3"/>
    <p:sldId id="271" r:id="rId4"/>
    <p:sldId id="272" r:id="rId5"/>
    <p:sldId id="276" r:id="rId6"/>
    <p:sldId id="284" r:id="rId7"/>
    <p:sldId id="285" r:id="rId8"/>
    <p:sldId id="277" r:id="rId9"/>
    <p:sldId id="278" r:id="rId10"/>
    <p:sldId id="280" r:id="rId11"/>
    <p:sldId id="281" r:id="rId12"/>
    <p:sldId id="283" r:id="rId13"/>
    <p:sldId id="270"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Open Sans" panose="020B0604020202020204" charset="0"/>
      <p:regular r:id="rId20"/>
      <p:bold r:id="rId21"/>
      <p:italic r:id="rId22"/>
      <p:boldItalic r:id="rId23"/>
    </p:embeddedFont>
    <p:embeddedFont>
      <p:font typeface="Open Sans Light" panose="020B0604020202020204" charset="0"/>
      <p:regular r:id="rId24"/>
      <p:italic r:id="rId25"/>
    </p:embeddedFont>
    <p:embeddedFont>
      <p:font typeface="Open Sans SemiBold" panose="020B0604020202020204" charset="0"/>
      <p:regular r:id="rId26"/>
      <p:bold r:id="rId27"/>
      <p:italic r:id="rId28"/>
      <p:boldItalic r:id="rId29"/>
    </p:embeddedFont>
  </p:embeddedFont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Master" id="{2F5BD46C-2785-4AC2-87C9-A52DDCE9CC01}">
          <p14:sldIdLst>
            <p14:sldId id="256"/>
            <p14:sldId id="259"/>
            <p14:sldId id="271"/>
            <p14:sldId id="272"/>
            <p14:sldId id="276"/>
            <p14:sldId id="284"/>
            <p14:sldId id="285"/>
            <p14:sldId id="277"/>
            <p14:sldId id="278"/>
            <p14:sldId id="280"/>
            <p14:sldId id="281"/>
            <p14:sldId id="283"/>
            <p14:sldId id="270"/>
          </p14:sldIdLst>
        </p14:section>
      </p14:sectionLst>
    </p:ext>
    <p:ext uri="{EFAFB233-063F-42B5-8137-9DF3F51BA10A}">
      <p15:sldGuideLst xmlns:p15="http://schemas.microsoft.com/office/powerpoint/2012/main">
        <p15:guide id="1" orient="horz" pos="146" userDrawn="1">
          <p15:clr>
            <a:srgbClr val="A4A3A4"/>
          </p15:clr>
        </p15:guide>
        <p15:guide id="2" pos="2903" userDrawn="1">
          <p15:clr>
            <a:srgbClr val="A4A3A4"/>
          </p15:clr>
        </p15:guide>
        <p15:guide id="3" pos="5624" userDrawn="1">
          <p15:clr>
            <a:srgbClr val="A4A3A4"/>
          </p15:clr>
        </p15:guide>
        <p15:guide id="4" orient="horz" pos="3094" userDrawn="1">
          <p15:clr>
            <a:srgbClr val="A4A3A4"/>
          </p15:clr>
        </p15:guide>
        <p15:guide id="5" orient="horz" pos="985" userDrawn="1">
          <p15:clr>
            <a:srgbClr val="A4A3A4"/>
          </p15:clr>
        </p15:guide>
        <p15:guide id="6" pos="272" userDrawn="1">
          <p15:clr>
            <a:srgbClr val="A4A3A4"/>
          </p15:clr>
        </p15:guide>
        <p15:guide id="7" pos="5488" userDrawn="1">
          <p15:clr>
            <a:srgbClr val="A4A3A4"/>
          </p15:clr>
        </p15:guide>
        <p15:guide id="8" pos="1559" userDrawn="1">
          <p15:clr>
            <a:srgbClr val="A4A3A4"/>
          </p15:clr>
        </p15:guide>
        <p15:guide id="9" pos="2857" userDrawn="1">
          <p15:clr>
            <a:srgbClr val="A4A3A4"/>
          </p15:clr>
        </p15:guide>
        <p15:guide id="10" pos="4195" userDrawn="1">
          <p15:clr>
            <a:srgbClr val="A4A3A4"/>
          </p15:clr>
        </p15:guide>
        <p15:guide id="11" orient="horz" pos="2255" userDrawn="1">
          <p15:clr>
            <a:srgbClr val="A4A3A4"/>
          </p15:clr>
        </p15:guide>
        <p15:guide id="12" orient="horz" pos="3100">
          <p15:clr>
            <a:srgbClr val="A4A3A4"/>
          </p15:clr>
        </p15:guide>
        <p15:guide id="13" pos="5496">
          <p15:clr>
            <a:srgbClr val="A4A3A4"/>
          </p15:clr>
        </p15:guide>
        <p15:guide id="14" pos="41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2B3B3"/>
    <a:srgbClr val="323232"/>
    <a:srgbClr val="929292"/>
    <a:srgbClr val="45EDDF"/>
    <a:srgbClr val="04B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4674" autoAdjust="0"/>
  </p:normalViewPr>
  <p:slideViewPr>
    <p:cSldViewPr snapToGrid="0" showGuides="1">
      <p:cViewPr varScale="1">
        <p:scale>
          <a:sx n="114" d="100"/>
          <a:sy n="114" d="100"/>
        </p:scale>
        <p:origin x="590" y="91"/>
      </p:cViewPr>
      <p:guideLst>
        <p:guide orient="horz" pos="146"/>
        <p:guide pos="2903"/>
        <p:guide pos="5624"/>
        <p:guide orient="horz" pos="3094"/>
        <p:guide orient="horz" pos="985"/>
        <p:guide pos="272"/>
        <p:guide pos="5488"/>
        <p:guide pos="1559"/>
        <p:guide pos="2857"/>
        <p:guide pos="4195"/>
        <p:guide orient="horz" pos="2255"/>
        <p:guide orient="horz" pos="3100"/>
        <p:guide pos="5496"/>
        <p:guide pos="4164"/>
      </p:guideLst>
    </p:cSldViewPr>
  </p:slideViewPr>
  <p:notesTextViewPr>
    <p:cViewPr>
      <p:scale>
        <a:sx n="1" d="1"/>
        <a:sy n="1" d="1"/>
      </p:scale>
      <p:origin x="0" y="0"/>
    </p:cViewPr>
  </p:notesTextViewPr>
  <p:sorterViewPr>
    <p:cViewPr>
      <p:scale>
        <a:sx n="50" d="100"/>
        <a:sy n="50" d="100"/>
      </p:scale>
      <p:origin x="0" y="0"/>
    </p:cViewPr>
  </p:sorterViewPr>
  <p:gridSpacing cx="75600" cy="756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6D3B0-D5BF-4E45-B20A-7D842EEEA10D}" type="datetimeFigureOut">
              <a:rPr lang="de-DE" smtClean="0"/>
              <a:t>14.02.2022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47F3EE-FC2D-48EE-B665-47048B307CEF}" type="slidenum">
              <a:rPr lang="de-DE" smtClean="0"/>
              <a:t>‹#›</a:t>
            </a:fld>
            <a:endParaRPr lang="de-DE"/>
          </a:p>
        </p:txBody>
      </p:sp>
    </p:spTree>
    <p:extLst>
      <p:ext uri="{BB962C8B-B14F-4D97-AF65-F5344CB8AC3E}">
        <p14:creationId xmlns:p14="http://schemas.microsoft.com/office/powerpoint/2010/main" val="2385627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nul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nul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nul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neutral">
    <p:spTree>
      <p:nvGrpSpPr>
        <p:cNvPr id="1" name=""/>
        <p:cNvGrpSpPr/>
        <p:nvPr/>
      </p:nvGrpSpPr>
      <p:grpSpPr>
        <a:xfrm>
          <a:off x="0" y="0"/>
          <a:ext cx="0" cy="0"/>
          <a:chOff x="0" y="0"/>
          <a:chExt cx="0" cy="0"/>
        </a:xfrm>
      </p:grpSpPr>
      <p:pic>
        <p:nvPicPr>
          <p:cNvPr id="18" name="Grafik 17"/>
          <p:cNvPicPr>
            <a:picLocks/>
          </p:cNvPicPr>
          <p:nvPr userDrawn="1"/>
        </p:nvPicPr>
        <p:blipFill rotWithShape="1">
          <a:blip r:embed="rId2" cstate="print">
            <a:extLst>
              <a:ext uri="{28A0092B-C50C-407E-A947-70E740481C1C}">
                <a14:useLocalDpi xmlns:a14="http://schemas.microsoft.com/office/drawing/2010/main" val="0"/>
              </a:ext>
            </a:extLst>
          </a:blip>
          <a:srcRect/>
          <a:stretch/>
        </p:blipFill>
        <p:spPr>
          <a:xfrm>
            <a:off x="216000" y="231750"/>
            <a:ext cx="8712000" cy="4680000"/>
          </a:xfrm>
          <a:prstGeom prst="rect">
            <a:avLst/>
          </a:prstGeom>
        </p:spPr>
      </p:pic>
      <p:sp>
        <p:nvSpPr>
          <p:cNvPr id="2" name="Titel 1"/>
          <p:cNvSpPr>
            <a:spLocks noGrp="1"/>
          </p:cNvSpPr>
          <p:nvPr>
            <p:ph type="ctrTitle" hasCustomPrompt="1"/>
          </p:nvPr>
        </p:nvSpPr>
        <p:spPr>
          <a:xfrm>
            <a:off x="585436" y="1714064"/>
            <a:ext cx="4716000" cy="1332000"/>
          </a:xfrm>
        </p:spPr>
        <p:txBody>
          <a:bodyPr anchor="b">
            <a:noAutofit/>
          </a:bodyPr>
          <a:lstStyle>
            <a:lvl1pPr algn="l">
              <a:lnSpc>
                <a:spcPct val="90000"/>
              </a:lnSpc>
              <a:defRPr sz="2800"/>
            </a:lvl1pPr>
          </a:lstStyle>
          <a:p>
            <a:r>
              <a:rPr lang="de-DE"/>
              <a:t>Titel der Präsentation </a:t>
            </a:r>
            <a:br>
              <a:rPr lang="de-DE"/>
            </a:br>
            <a:r>
              <a:rPr lang="de-DE"/>
              <a:t>Open Sans Light 28 Pt.</a:t>
            </a:r>
          </a:p>
        </p:txBody>
      </p:sp>
      <p:sp>
        <p:nvSpPr>
          <p:cNvPr id="3" name="Untertitel 2"/>
          <p:cNvSpPr>
            <a:spLocks noGrp="1"/>
          </p:cNvSpPr>
          <p:nvPr>
            <p:ph type="subTitle" idx="1" hasCustomPrompt="1"/>
          </p:nvPr>
        </p:nvSpPr>
        <p:spPr>
          <a:xfrm>
            <a:off x="585436" y="3181818"/>
            <a:ext cx="4716000" cy="576000"/>
          </a:xfrm>
        </p:spPr>
        <p:txBody>
          <a:bodyPr>
            <a:normAutofit/>
          </a:bodyPr>
          <a:lstStyle>
            <a:lvl1pPr marL="0" indent="0" algn="l">
              <a:buNone/>
              <a:defRPr sz="10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Untertitel Open Sans 10,5 Pt.</a:t>
            </a:r>
          </a:p>
        </p:txBody>
      </p:sp>
      <p:sp>
        <p:nvSpPr>
          <p:cNvPr id="12" name="Textfeld 11"/>
          <p:cNvSpPr txBox="1"/>
          <p:nvPr userDrawn="1"/>
        </p:nvSpPr>
        <p:spPr>
          <a:xfrm>
            <a:off x="548266" y="4601135"/>
            <a:ext cx="1136850" cy="176972"/>
          </a:xfrm>
          <a:prstGeom prst="rect">
            <a:avLst/>
          </a:prstGeom>
          <a:noFill/>
        </p:spPr>
        <p:txBody>
          <a:bodyPr wrap="none" rtlCol="0">
            <a:spAutoFit/>
          </a:bodyPr>
          <a:lstStyle/>
          <a:p>
            <a:r>
              <a:rPr lang="de-DE" sz="550"/>
              <a:t>© Copyright PITERION GmbH</a:t>
            </a:r>
          </a:p>
        </p:txBody>
      </p:sp>
      <p:cxnSp>
        <p:nvCxnSpPr>
          <p:cNvPr id="15" name="Gerader Verbinder 14"/>
          <p:cNvCxnSpPr/>
          <p:nvPr userDrawn="1"/>
        </p:nvCxnSpPr>
        <p:spPr>
          <a:xfrm>
            <a:off x="632987" y="3129775"/>
            <a:ext cx="4680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98EC4C-2B6A-7642-BB22-6FCCE6F705BF}"/>
              </a:ext>
            </a:extLst>
          </p:cNvPr>
          <p:cNvPicPr>
            <a:picLocks noChangeAspect="1"/>
          </p:cNvPicPr>
          <p:nvPr userDrawn="1"/>
        </p:nvPicPr>
        <p:blipFill>
          <a:blip r:embed="rId3"/>
          <a:stretch>
            <a:fillRect/>
          </a:stretch>
        </p:blipFill>
        <p:spPr>
          <a:xfrm>
            <a:off x="5766264" y="649125"/>
            <a:ext cx="2736000" cy="437760"/>
          </a:xfrm>
          <a:prstGeom prst="rect">
            <a:avLst/>
          </a:prstGeom>
        </p:spPr>
      </p:pic>
    </p:spTree>
    <p:extLst>
      <p:ext uri="{BB962C8B-B14F-4D97-AF65-F5344CB8AC3E}">
        <p14:creationId xmlns:p14="http://schemas.microsoft.com/office/powerpoint/2010/main" val="33450408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 2x 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0758" y="428270"/>
            <a:ext cx="4716000" cy="380480"/>
          </a:xfrm>
        </p:spPr>
        <p:txBody>
          <a:bodyPr>
            <a:noAutofit/>
          </a:bodyPr>
          <a:lstStyle>
            <a:lvl1pPr>
              <a:defRPr baseline="0"/>
            </a:lvl1pPr>
          </a:lstStyle>
          <a:p>
            <a:r>
              <a:rPr lang="de-DE"/>
              <a:t>Headline open Sans Light 20 Pt.</a:t>
            </a:r>
          </a:p>
        </p:txBody>
      </p:sp>
      <p:sp>
        <p:nvSpPr>
          <p:cNvPr id="3" name="Inhaltsplatzhalter 2"/>
          <p:cNvSpPr>
            <a:spLocks noGrp="1"/>
          </p:cNvSpPr>
          <p:nvPr>
            <p:ph idx="1" hasCustomPrompt="1"/>
          </p:nvPr>
        </p:nvSpPr>
        <p:spPr>
          <a:xfrm>
            <a:off x="390758" y="1494265"/>
            <a:ext cx="4174625" cy="3420000"/>
          </a:xfrm>
        </p:spPr>
        <p:txBody>
          <a:bodyPr>
            <a:noAutofit/>
          </a:bodyPr>
          <a:lstStyle>
            <a:lvl1pPr>
              <a:defRPr/>
            </a:lvl1p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p:cNvSpPr>
            <a:spLocks noGrp="1"/>
          </p:cNvSpPr>
          <p:nvPr>
            <p:ph type="body" sz="quarter" idx="10" hasCustomPrompt="1"/>
          </p:nvPr>
        </p:nvSpPr>
        <p:spPr>
          <a:xfrm>
            <a:off x="390758" y="868867"/>
            <a:ext cx="4716000" cy="257369"/>
          </a:xfrm>
        </p:spPr>
        <p:txBody>
          <a:bodyPr>
            <a:noAutofit/>
          </a:bodyPr>
          <a:lstStyle>
            <a:lvl1pPr marL="0" indent="0">
              <a:buFontTx/>
              <a:buNone/>
              <a:defRPr>
                <a:solidFill>
                  <a:schemeClr val="accent2"/>
                </a:solidFill>
              </a:defRPr>
            </a:lvl1pPr>
            <a:lvl2pPr marL="177800" indent="0">
              <a:buFontTx/>
              <a:buNone/>
              <a:defRPr/>
            </a:lvl2pPr>
            <a:lvl3pPr marL="271100" indent="0">
              <a:buFontTx/>
              <a:buNone/>
              <a:defRPr/>
            </a:lvl3pPr>
            <a:lvl4pPr marL="361100" indent="0">
              <a:buFontTx/>
              <a:buNone/>
              <a:defRPr/>
            </a:lvl4pPr>
            <a:lvl5pPr marL="451100" indent="0">
              <a:buFontTx/>
              <a:buNone/>
              <a:defRPr/>
            </a:lvl5pPr>
          </a:lstStyle>
          <a:p>
            <a:pPr lvl="0"/>
            <a:r>
              <a:rPr lang="de-DE"/>
              <a:t>Subline Open Sans 12 Pt.</a:t>
            </a:r>
          </a:p>
        </p:txBody>
      </p:sp>
      <p:sp>
        <p:nvSpPr>
          <p:cNvPr id="12" name="Fußzeilenplatzhalter 4"/>
          <p:cNvSpPr>
            <a:spLocks noGrp="1"/>
          </p:cNvSpPr>
          <p:nvPr>
            <p:ph type="ftr" sz="quarter" idx="3"/>
          </p:nvPr>
        </p:nvSpPr>
        <p:spPr>
          <a:xfrm>
            <a:off x="716931" y="4923377"/>
            <a:ext cx="30861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r>
              <a:rPr lang="de-DE"/>
              <a:t>Infrastructure @ Piterion</a:t>
            </a:r>
          </a:p>
        </p:txBody>
      </p:sp>
      <p:sp>
        <p:nvSpPr>
          <p:cNvPr id="13" name="Foliennummernplatzhalter 5"/>
          <p:cNvSpPr>
            <a:spLocks noGrp="1"/>
          </p:cNvSpPr>
          <p:nvPr>
            <p:ph type="sldNum" sz="quarter" idx="4"/>
          </p:nvPr>
        </p:nvSpPr>
        <p:spPr>
          <a:xfrm>
            <a:off x="390759" y="4923377"/>
            <a:ext cx="2520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fld id="{F82CE285-60AD-4A56-9B79-FEA8B8F01CED}" type="slidenum">
              <a:rPr lang="de-DE" smtClean="0"/>
              <a:pPr/>
              <a:t>‹#›</a:t>
            </a:fld>
            <a:endParaRPr lang="de-DE"/>
          </a:p>
        </p:txBody>
      </p:sp>
      <p:sp>
        <p:nvSpPr>
          <p:cNvPr id="10" name="Bildplatzhalter 15"/>
          <p:cNvSpPr>
            <a:spLocks noGrp="1"/>
          </p:cNvSpPr>
          <p:nvPr>
            <p:ph type="pic" sz="quarter" idx="12"/>
          </p:nvPr>
        </p:nvSpPr>
        <p:spPr>
          <a:xfrm>
            <a:off x="4597950" y="1562496"/>
            <a:ext cx="4104000" cy="1620000"/>
          </a:xfrm>
          <a:solidFill>
            <a:schemeClr val="tx2"/>
          </a:solidFill>
        </p:spPr>
        <p:txBody>
          <a:bodyPr/>
          <a:lstStyle>
            <a:lvl1pPr marL="0" indent="0">
              <a:buNone/>
              <a:defRPr/>
            </a:lvl1pPr>
          </a:lstStyle>
          <a:p>
            <a:endParaRPr lang="de-DE"/>
          </a:p>
        </p:txBody>
      </p:sp>
      <p:sp>
        <p:nvSpPr>
          <p:cNvPr id="9" name="Bildplatzhalter 15"/>
          <p:cNvSpPr>
            <a:spLocks noGrp="1"/>
          </p:cNvSpPr>
          <p:nvPr>
            <p:ph type="pic" sz="quarter" idx="13"/>
          </p:nvPr>
        </p:nvSpPr>
        <p:spPr>
          <a:xfrm>
            <a:off x="4597950" y="3291725"/>
            <a:ext cx="4104000" cy="1620000"/>
          </a:xfrm>
          <a:solidFill>
            <a:schemeClr val="tx2"/>
          </a:solidFill>
        </p:spPr>
        <p:txBody>
          <a:bodyPr/>
          <a:lstStyle>
            <a:lvl1pPr marL="0" indent="0">
              <a:buNone/>
              <a:defRPr/>
            </a:lvl1pPr>
          </a:lstStyle>
          <a:p>
            <a:endParaRPr lang="de-DE"/>
          </a:p>
        </p:txBody>
      </p:sp>
    </p:spTree>
    <p:extLst>
      <p:ext uri="{BB962C8B-B14F-4D97-AF65-F5344CB8AC3E}">
        <p14:creationId xmlns:p14="http://schemas.microsoft.com/office/powerpoint/2010/main" val="512677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x 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0758" y="428270"/>
            <a:ext cx="4716000" cy="380480"/>
          </a:xfrm>
        </p:spPr>
        <p:txBody>
          <a:bodyPr>
            <a:noAutofit/>
          </a:bodyPr>
          <a:lstStyle>
            <a:lvl1pPr>
              <a:defRPr baseline="0"/>
            </a:lvl1pPr>
          </a:lstStyle>
          <a:p>
            <a:r>
              <a:rPr lang="de-DE"/>
              <a:t>Headline open Sans Light 20 Pt.</a:t>
            </a:r>
          </a:p>
        </p:txBody>
      </p:sp>
      <p:sp>
        <p:nvSpPr>
          <p:cNvPr id="3" name="Inhaltsplatzhalter 2"/>
          <p:cNvSpPr>
            <a:spLocks noGrp="1"/>
          </p:cNvSpPr>
          <p:nvPr>
            <p:ph idx="1" hasCustomPrompt="1"/>
          </p:nvPr>
        </p:nvSpPr>
        <p:spPr>
          <a:xfrm>
            <a:off x="390759" y="1494265"/>
            <a:ext cx="2052000" cy="3420000"/>
          </a:xfrm>
        </p:spPr>
        <p:txBody>
          <a:bodyPr>
            <a:noAutofit/>
          </a:bodyPr>
          <a:lstStyle>
            <a:lvl1pPr>
              <a:defRPr/>
            </a:lvl1p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p:cNvSpPr>
            <a:spLocks noGrp="1"/>
          </p:cNvSpPr>
          <p:nvPr>
            <p:ph type="body" sz="quarter" idx="10" hasCustomPrompt="1"/>
          </p:nvPr>
        </p:nvSpPr>
        <p:spPr>
          <a:xfrm>
            <a:off x="390758" y="868867"/>
            <a:ext cx="4716000" cy="257369"/>
          </a:xfrm>
        </p:spPr>
        <p:txBody>
          <a:bodyPr>
            <a:noAutofit/>
          </a:bodyPr>
          <a:lstStyle>
            <a:lvl1pPr marL="0" indent="0">
              <a:buFontTx/>
              <a:buNone/>
              <a:defRPr>
                <a:solidFill>
                  <a:schemeClr val="accent2"/>
                </a:solidFill>
              </a:defRPr>
            </a:lvl1pPr>
            <a:lvl2pPr marL="177800" indent="0">
              <a:buFontTx/>
              <a:buNone/>
              <a:defRPr/>
            </a:lvl2pPr>
            <a:lvl3pPr marL="271100" indent="0">
              <a:buFontTx/>
              <a:buNone/>
              <a:defRPr/>
            </a:lvl3pPr>
            <a:lvl4pPr marL="361100" indent="0">
              <a:buFontTx/>
              <a:buNone/>
              <a:defRPr/>
            </a:lvl4pPr>
            <a:lvl5pPr marL="451100" indent="0">
              <a:buFontTx/>
              <a:buNone/>
              <a:defRPr/>
            </a:lvl5pPr>
          </a:lstStyle>
          <a:p>
            <a:pPr lvl="0"/>
            <a:r>
              <a:rPr lang="de-DE"/>
              <a:t>Subline Open Sans 12 Pt.</a:t>
            </a:r>
          </a:p>
        </p:txBody>
      </p:sp>
      <p:sp>
        <p:nvSpPr>
          <p:cNvPr id="12" name="Fußzeilenplatzhalter 4"/>
          <p:cNvSpPr>
            <a:spLocks noGrp="1"/>
          </p:cNvSpPr>
          <p:nvPr>
            <p:ph type="ftr" sz="quarter" idx="3"/>
          </p:nvPr>
        </p:nvSpPr>
        <p:spPr>
          <a:xfrm>
            <a:off x="716931" y="4923377"/>
            <a:ext cx="30861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r>
              <a:rPr lang="de-DE"/>
              <a:t>Infrastructure @ Piterion</a:t>
            </a:r>
          </a:p>
        </p:txBody>
      </p:sp>
      <p:sp>
        <p:nvSpPr>
          <p:cNvPr id="13" name="Foliennummernplatzhalter 5"/>
          <p:cNvSpPr>
            <a:spLocks noGrp="1"/>
          </p:cNvSpPr>
          <p:nvPr>
            <p:ph type="sldNum" sz="quarter" idx="4"/>
          </p:nvPr>
        </p:nvSpPr>
        <p:spPr>
          <a:xfrm>
            <a:off x="390759" y="4923377"/>
            <a:ext cx="2520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fld id="{F82CE285-60AD-4A56-9B79-FEA8B8F01CED}" type="slidenum">
              <a:rPr lang="de-DE" smtClean="0"/>
              <a:pPr/>
              <a:t>‹#›</a:t>
            </a:fld>
            <a:endParaRPr lang="de-DE"/>
          </a:p>
        </p:txBody>
      </p:sp>
      <p:sp>
        <p:nvSpPr>
          <p:cNvPr id="10" name="Bildplatzhalter 15"/>
          <p:cNvSpPr>
            <a:spLocks noGrp="1"/>
          </p:cNvSpPr>
          <p:nvPr>
            <p:ph type="pic" sz="quarter" idx="13"/>
          </p:nvPr>
        </p:nvSpPr>
        <p:spPr>
          <a:xfrm>
            <a:off x="2514758" y="1562496"/>
            <a:ext cx="6192000" cy="3348000"/>
          </a:xfrm>
          <a:solidFill>
            <a:schemeClr val="tx2"/>
          </a:solidFill>
        </p:spPr>
        <p:txBody>
          <a:bodyPr/>
          <a:lstStyle>
            <a:lvl1pPr marL="0" indent="0">
              <a:buNone/>
              <a:defRPr/>
            </a:lvl1pPr>
          </a:lstStyle>
          <a:p>
            <a:endParaRPr lang="de-DE"/>
          </a:p>
        </p:txBody>
      </p:sp>
    </p:spTree>
    <p:extLst>
      <p:ext uri="{BB962C8B-B14F-4D97-AF65-F5344CB8AC3E}">
        <p14:creationId xmlns:p14="http://schemas.microsoft.com/office/powerpoint/2010/main" val="3248486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ontakt">
    <p:spTree>
      <p:nvGrpSpPr>
        <p:cNvPr id="1" name=""/>
        <p:cNvGrpSpPr/>
        <p:nvPr/>
      </p:nvGrpSpPr>
      <p:grpSpPr>
        <a:xfrm>
          <a:off x="0" y="0"/>
          <a:ext cx="0" cy="0"/>
          <a:chOff x="0" y="0"/>
          <a:chExt cx="0" cy="0"/>
        </a:xfrm>
      </p:grpSpPr>
      <p:pic>
        <p:nvPicPr>
          <p:cNvPr id="18" name="Grafik 17"/>
          <p:cNvPicPr>
            <a:picLocks/>
          </p:cNvPicPr>
          <p:nvPr userDrawn="1"/>
        </p:nvPicPr>
        <p:blipFill rotWithShape="1">
          <a:blip r:embed="rId2" cstate="print">
            <a:extLst>
              <a:ext uri="{28A0092B-C50C-407E-A947-70E740481C1C}">
                <a14:useLocalDpi xmlns:a14="http://schemas.microsoft.com/office/drawing/2010/main" val="0"/>
              </a:ext>
            </a:extLst>
          </a:blip>
          <a:srcRect/>
          <a:stretch/>
        </p:blipFill>
        <p:spPr>
          <a:xfrm>
            <a:off x="216000" y="231750"/>
            <a:ext cx="8712000" cy="4680000"/>
          </a:xfrm>
          <a:prstGeom prst="rect">
            <a:avLst/>
          </a:prstGeom>
        </p:spPr>
      </p:pic>
      <p:sp>
        <p:nvSpPr>
          <p:cNvPr id="2" name="Titel 1"/>
          <p:cNvSpPr>
            <a:spLocks noGrp="1"/>
          </p:cNvSpPr>
          <p:nvPr>
            <p:ph type="ctrTitle" hasCustomPrompt="1"/>
          </p:nvPr>
        </p:nvSpPr>
        <p:spPr>
          <a:xfrm>
            <a:off x="601237" y="2330450"/>
            <a:ext cx="2268000" cy="180000"/>
          </a:xfrm>
        </p:spPr>
        <p:txBody>
          <a:bodyPr tIns="0" bIns="0" anchor="ctr">
            <a:noAutofit/>
          </a:bodyPr>
          <a:lstStyle>
            <a:lvl1pPr algn="l">
              <a:lnSpc>
                <a:spcPct val="90000"/>
              </a:lnSpc>
              <a:defRPr sz="1050" cap="none" baseline="0">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de-DE"/>
              <a:t>Vorname Nachname</a:t>
            </a:r>
          </a:p>
        </p:txBody>
      </p:sp>
      <p:sp>
        <p:nvSpPr>
          <p:cNvPr id="3" name="Untertitel 2"/>
          <p:cNvSpPr>
            <a:spLocks noGrp="1"/>
          </p:cNvSpPr>
          <p:nvPr>
            <p:ph type="subTitle" idx="1" hasCustomPrompt="1"/>
          </p:nvPr>
        </p:nvSpPr>
        <p:spPr>
          <a:xfrm>
            <a:off x="601237" y="2522656"/>
            <a:ext cx="2268000" cy="216000"/>
          </a:xfrm>
        </p:spPr>
        <p:txBody>
          <a:bodyPr tIns="0" bIns="0" anchor="t">
            <a:noAutofit/>
          </a:bodyPr>
          <a:lstStyle>
            <a:lvl1pPr marL="0" indent="0" algn="l">
              <a:buNone/>
              <a:defRPr sz="9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Titel/Position</a:t>
            </a:r>
          </a:p>
        </p:txBody>
      </p:sp>
      <p:cxnSp>
        <p:nvCxnSpPr>
          <p:cNvPr id="15" name="Gerader Verbinder 14"/>
          <p:cNvCxnSpPr/>
          <p:nvPr userDrawn="1"/>
        </p:nvCxnSpPr>
        <p:spPr>
          <a:xfrm>
            <a:off x="626637" y="2734139"/>
            <a:ext cx="2232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platzhalter 6"/>
          <p:cNvSpPr>
            <a:spLocks noGrp="1"/>
          </p:cNvSpPr>
          <p:nvPr>
            <p:ph type="body" sz="quarter" idx="10"/>
          </p:nvPr>
        </p:nvSpPr>
        <p:spPr>
          <a:xfrm>
            <a:off x="601663" y="2895368"/>
            <a:ext cx="2268000" cy="1713781"/>
          </a:xfrm>
        </p:spPr>
        <p:txBody>
          <a:bodyPr/>
          <a:lstStyle>
            <a:lvl1pPr marL="0" indent="0">
              <a:spcAft>
                <a:spcPts val="200"/>
              </a:spcAft>
              <a:buFontTx/>
              <a:buNone/>
              <a:defRPr sz="900"/>
            </a:lvl1pPr>
            <a:lvl2pPr marL="177800" indent="0">
              <a:spcAft>
                <a:spcPts val="200"/>
              </a:spcAft>
              <a:buFontTx/>
              <a:buNone/>
              <a:defRPr sz="900"/>
            </a:lvl2pPr>
            <a:lvl3pPr marL="271100" indent="0">
              <a:spcAft>
                <a:spcPts val="200"/>
              </a:spcAft>
              <a:buFontTx/>
              <a:buNone/>
              <a:defRPr sz="900"/>
            </a:lvl3pPr>
            <a:lvl4pPr marL="361100" indent="0">
              <a:spcAft>
                <a:spcPts val="200"/>
              </a:spcAft>
              <a:buFontTx/>
              <a:buNone/>
              <a:defRPr sz="900"/>
            </a:lvl4pPr>
            <a:lvl5pPr marL="451100" indent="0">
              <a:spcAft>
                <a:spcPts val="200"/>
              </a:spcAft>
              <a:buFontTx/>
              <a:buNone/>
              <a:defRPr sz="9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pic>
        <p:nvPicPr>
          <p:cNvPr id="8" name="Grafik 7">
            <a:extLst>
              <a:ext uri="{FF2B5EF4-FFF2-40B4-BE49-F238E27FC236}">
                <a16:creationId xmlns:a16="http://schemas.microsoft.com/office/drawing/2014/main" id="{2998EC4C-2B6A-7642-BB22-6FCCE6F705BF}"/>
              </a:ext>
            </a:extLst>
          </p:cNvPr>
          <p:cNvPicPr>
            <a:picLocks noChangeAspect="1"/>
          </p:cNvPicPr>
          <p:nvPr userDrawn="1"/>
        </p:nvPicPr>
        <p:blipFill>
          <a:blip r:embed="rId3"/>
          <a:stretch>
            <a:fillRect/>
          </a:stretch>
        </p:blipFill>
        <p:spPr>
          <a:xfrm>
            <a:off x="7348538" y="424129"/>
            <a:ext cx="1368000" cy="218880"/>
          </a:xfrm>
          <a:prstGeom prst="rect">
            <a:avLst/>
          </a:prstGeom>
        </p:spPr>
      </p:pic>
    </p:spTree>
    <p:extLst>
      <p:ext uri="{BB962C8B-B14F-4D97-AF65-F5344CB8AC3E}">
        <p14:creationId xmlns:p14="http://schemas.microsoft.com/office/powerpoint/2010/main" val="415552981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nie manuel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0758" y="428270"/>
            <a:ext cx="4716000" cy="380480"/>
          </a:xfrm>
        </p:spPr>
        <p:txBody>
          <a:bodyPr>
            <a:noAutofit/>
          </a:bodyPr>
          <a:lstStyle>
            <a:lvl1pPr>
              <a:defRPr baseline="0"/>
            </a:lvl1pPr>
          </a:lstStyle>
          <a:p>
            <a:r>
              <a:rPr lang="de-DE"/>
              <a:t>Headline open Sans Light 20 Pt.</a:t>
            </a:r>
          </a:p>
        </p:txBody>
      </p:sp>
      <p:sp>
        <p:nvSpPr>
          <p:cNvPr id="11" name="Textplatzhalter 10"/>
          <p:cNvSpPr>
            <a:spLocks noGrp="1"/>
          </p:cNvSpPr>
          <p:nvPr>
            <p:ph type="body" sz="quarter" idx="10" hasCustomPrompt="1"/>
          </p:nvPr>
        </p:nvSpPr>
        <p:spPr>
          <a:xfrm>
            <a:off x="390758" y="868867"/>
            <a:ext cx="4716000" cy="257369"/>
          </a:xfrm>
        </p:spPr>
        <p:txBody>
          <a:bodyPr>
            <a:noAutofit/>
          </a:bodyPr>
          <a:lstStyle>
            <a:lvl1pPr marL="0" indent="0">
              <a:buFontTx/>
              <a:buNone/>
              <a:defRPr>
                <a:solidFill>
                  <a:schemeClr val="accent2"/>
                </a:solidFill>
              </a:defRPr>
            </a:lvl1pPr>
            <a:lvl2pPr marL="177800" indent="0">
              <a:buFontTx/>
              <a:buNone/>
              <a:defRPr/>
            </a:lvl2pPr>
            <a:lvl3pPr marL="271100" indent="0">
              <a:buFontTx/>
              <a:buNone/>
              <a:defRPr/>
            </a:lvl3pPr>
            <a:lvl4pPr marL="361100" indent="0">
              <a:buFontTx/>
              <a:buNone/>
              <a:defRPr/>
            </a:lvl4pPr>
            <a:lvl5pPr marL="451100" indent="0">
              <a:buFontTx/>
              <a:buNone/>
              <a:defRPr/>
            </a:lvl5pPr>
          </a:lstStyle>
          <a:p>
            <a:pPr lvl="0"/>
            <a:r>
              <a:rPr lang="de-DE"/>
              <a:t>Subline Open Sans 12 Pt.</a:t>
            </a:r>
          </a:p>
        </p:txBody>
      </p:sp>
      <p:sp>
        <p:nvSpPr>
          <p:cNvPr id="12" name="Fußzeilenplatzhalter 4"/>
          <p:cNvSpPr>
            <a:spLocks noGrp="1"/>
          </p:cNvSpPr>
          <p:nvPr>
            <p:ph type="ftr" sz="quarter" idx="3"/>
          </p:nvPr>
        </p:nvSpPr>
        <p:spPr>
          <a:xfrm>
            <a:off x="716931" y="4923377"/>
            <a:ext cx="30861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r>
              <a:rPr lang="de-DE"/>
              <a:t>Infrastructure @ Piterion</a:t>
            </a:r>
          </a:p>
        </p:txBody>
      </p:sp>
      <p:sp>
        <p:nvSpPr>
          <p:cNvPr id="13" name="Foliennummernplatzhalter 5"/>
          <p:cNvSpPr>
            <a:spLocks noGrp="1"/>
          </p:cNvSpPr>
          <p:nvPr>
            <p:ph type="sldNum" sz="quarter" idx="4"/>
          </p:nvPr>
        </p:nvSpPr>
        <p:spPr>
          <a:xfrm>
            <a:off x="390759" y="4923377"/>
            <a:ext cx="2520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fld id="{F82CE285-60AD-4A56-9B79-FEA8B8F01CED}" type="slidenum">
              <a:rPr lang="de-DE" smtClean="0"/>
              <a:pPr/>
              <a:t>‹#›</a:t>
            </a:fld>
            <a:endParaRPr lang="de-DE"/>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8538" y="424129"/>
            <a:ext cx="1368000" cy="228531"/>
          </a:xfrm>
          <a:prstGeom prst="rect">
            <a:avLst/>
          </a:prstGeom>
        </p:spPr>
      </p:pic>
      <p:cxnSp>
        <p:nvCxnSpPr>
          <p:cNvPr id="9" name="Gerader Verbinder 8"/>
          <p:cNvCxnSpPr/>
          <p:nvPr userDrawn="1"/>
        </p:nvCxnSpPr>
        <p:spPr>
          <a:xfrm>
            <a:off x="642759" y="4954900"/>
            <a:ext cx="0" cy="72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38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
        <p:nvSpPr>
          <p:cNvPr id="12" name="Fußzeilenplatzhalter 4"/>
          <p:cNvSpPr>
            <a:spLocks noGrp="1"/>
          </p:cNvSpPr>
          <p:nvPr>
            <p:ph type="ftr" sz="quarter" idx="3"/>
          </p:nvPr>
        </p:nvSpPr>
        <p:spPr>
          <a:xfrm>
            <a:off x="716931" y="4923377"/>
            <a:ext cx="30861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r>
              <a:rPr lang="de-DE"/>
              <a:t>Infrastructure @ Piterion</a:t>
            </a:r>
          </a:p>
        </p:txBody>
      </p:sp>
      <p:sp>
        <p:nvSpPr>
          <p:cNvPr id="13" name="Foliennummernplatzhalter 5"/>
          <p:cNvSpPr>
            <a:spLocks noGrp="1"/>
          </p:cNvSpPr>
          <p:nvPr>
            <p:ph type="sldNum" sz="quarter" idx="4"/>
          </p:nvPr>
        </p:nvSpPr>
        <p:spPr>
          <a:xfrm>
            <a:off x="390759" y="4923377"/>
            <a:ext cx="2520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fld id="{F82CE285-60AD-4A56-9B79-FEA8B8F01CED}" type="slidenum">
              <a:rPr lang="de-DE" smtClean="0"/>
              <a:pPr/>
              <a:t>‹#›</a:t>
            </a:fld>
            <a:endParaRPr lang="de-DE"/>
          </a:p>
        </p:txBody>
      </p:sp>
      <p:cxnSp>
        <p:nvCxnSpPr>
          <p:cNvPr id="14" name="Gerader Verbinder 13"/>
          <p:cNvCxnSpPr/>
          <p:nvPr userDrawn="1"/>
        </p:nvCxnSpPr>
        <p:spPr>
          <a:xfrm>
            <a:off x="642759" y="4954900"/>
            <a:ext cx="0" cy="72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351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V1">
    <p:spTree>
      <p:nvGrpSpPr>
        <p:cNvPr id="1" name=""/>
        <p:cNvGrpSpPr/>
        <p:nvPr/>
      </p:nvGrpSpPr>
      <p:grpSpPr>
        <a:xfrm>
          <a:off x="0" y="0"/>
          <a:ext cx="0" cy="0"/>
          <a:chOff x="0" y="0"/>
          <a:chExt cx="0" cy="0"/>
        </a:xfrm>
      </p:grpSpPr>
      <p:pic>
        <p:nvPicPr>
          <p:cNvPr id="13" name="Grafik 1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23434" y="228809"/>
            <a:ext cx="8712000" cy="3582000"/>
          </a:xfrm>
          <a:prstGeom prst="rect">
            <a:avLst/>
          </a:prstGeom>
        </p:spPr>
      </p:pic>
      <p:pic>
        <p:nvPicPr>
          <p:cNvPr id="7" name="Grafik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7574" y="1331015"/>
            <a:ext cx="3755812" cy="1821067"/>
          </a:xfrm>
          <a:prstGeom prst="rect">
            <a:avLst/>
          </a:prstGeom>
        </p:spPr>
      </p:pic>
      <p:sp>
        <p:nvSpPr>
          <p:cNvPr id="2" name="Titel 1"/>
          <p:cNvSpPr>
            <a:spLocks noGrp="1"/>
          </p:cNvSpPr>
          <p:nvPr>
            <p:ph type="ctrTitle" hasCustomPrompt="1"/>
          </p:nvPr>
        </p:nvSpPr>
        <p:spPr>
          <a:xfrm>
            <a:off x="802888" y="1684328"/>
            <a:ext cx="2988000" cy="1260000"/>
          </a:xfrm>
        </p:spPr>
        <p:txBody>
          <a:bodyPr anchor="t">
            <a:noAutofit/>
          </a:bodyPr>
          <a:lstStyle>
            <a:lvl1pPr algn="l">
              <a:lnSpc>
                <a:spcPct val="90000"/>
              </a:lnSpc>
              <a:defRPr sz="2000">
                <a:solidFill>
                  <a:schemeClr val="bg1"/>
                </a:solidFill>
              </a:defRPr>
            </a:lvl1pPr>
          </a:lstStyle>
          <a:p>
            <a:r>
              <a:rPr lang="de-DE"/>
              <a:t>Titel der Präsentation </a:t>
            </a:r>
            <a:br>
              <a:rPr lang="de-DE"/>
            </a:br>
            <a:r>
              <a:rPr lang="de-DE"/>
              <a:t>Open Sans Light 29 Pt.</a:t>
            </a:r>
          </a:p>
        </p:txBody>
      </p:sp>
      <p:sp>
        <p:nvSpPr>
          <p:cNvPr id="3" name="Untertitel 2"/>
          <p:cNvSpPr>
            <a:spLocks noGrp="1"/>
          </p:cNvSpPr>
          <p:nvPr>
            <p:ph type="subTitle" idx="1" hasCustomPrompt="1"/>
          </p:nvPr>
        </p:nvSpPr>
        <p:spPr>
          <a:xfrm>
            <a:off x="615172" y="3152082"/>
            <a:ext cx="4742763" cy="576000"/>
          </a:xfrm>
        </p:spPr>
        <p:txBody>
          <a:bodyPr>
            <a:normAutofit/>
          </a:bodyPr>
          <a:lstStyle>
            <a:lvl1pPr marL="0" indent="0" algn="l">
              <a:buNone/>
              <a:defRPr sz="10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Piterion – your independent and capable service provider.</a:t>
            </a:r>
            <a:br>
              <a:rPr lang="en-US"/>
            </a:br>
            <a:r>
              <a:rPr lang="de-DE"/>
              <a:t>Untertitel Open Sans 10,5 Pt.</a:t>
            </a:r>
          </a:p>
        </p:txBody>
      </p:sp>
      <p:sp>
        <p:nvSpPr>
          <p:cNvPr id="12" name="Textfeld 11"/>
          <p:cNvSpPr txBox="1"/>
          <p:nvPr userDrawn="1"/>
        </p:nvSpPr>
        <p:spPr>
          <a:xfrm>
            <a:off x="548266" y="4601135"/>
            <a:ext cx="1136850" cy="176972"/>
          </a:xfrm>
          <a:prstGeom prst="rect">
            <a:avLst/>
          </a:prstGeom>
          <a:noFill/>
        </p:spPr>
        <p:txBody>
          <a:bodyPr wrap="none" rtlCol="0">
            <a:spAutoFit/>
          </a:bodyPr>
          <a:lstStyle/>
          <a:p>
            <a:r>
              <a:rPr lang="de-DE" sz="550"/>
              <a:t>© Copyright PITERION GmbH</a:t>
            </a:r>
          </a:p>
        </p:txBody>
      </p:sp>
      <p:cxnSp>
        <p:nvCxnSpPr>
          <p:cNvPr id="15" name="Gerader Verbinder 14"/>
          <p:cNvCxnSpPr/>
          <p:nvPr userDrawn="1"/>
        </p:nvCxnSpPr>
        <p:spPr>
          <a:xfrm>
            <a:off x="655285" y="3107473"/>
            <a:ext cx="3564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4418" y="4262522"/>
            <a:ext cx="2736000" cy="457061"/>
          </a:xfrm>
          <a:prstGeom prst="rect">
            <a:avLst/>
          </a:prstGeom>
        </p:spPr>
      </p:pic>
    </p:spTree>
    <p:extLst>
      <p:ext uri="{BB962C8B-B14F-4D97-AF65-F5344CB8AC3E}">
        <p14:creationId xmlns:p14="http://schemas.microsoft.com/office/powerpoint/2010/main" val="2204837384"/>
      </p:ext>
    </p:extLst>
  </p:cSld>
  <p:clrMapOvr>
    <a:masterClrMapping/>
  </p:clrMapOvr>
  <p:extLst>
    <p:ext uri="{DCECCB84-F9BA-43D5-87BE-67443E8EF086}">
      <p15:sldGuideLst xmlns:p15="http://schemas.microsoft.com/office/powerpoint/2012/main">
        <p15:guide id="1" orient="horz" pos="14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V2">
    <p:spTree>
      <p:nvGrpSpPr>
        <p:cNvPr id="1" name=""/>
        <p:cNvGrpSpPr/>
        <p:nvPr/>
      </p:nvGrpSpPr>
      <p:grpSpPr>
        <a:xfrm>
          <a:off x="0" y="0"/>
          <a:ext cx="0" cy="0"/>
          <a:chOff x="0" y="0"/>
          <a:chExt cx="0" cy="0"/>
        </a:xfrm>
      </p:grpSpPr>
      <p:pic>
        <p:nvPicPr>
          <p:cNvPr id="13" name="Grafik 12"/>
          <p:cNvPicPr>
            <a:picLocks noChangeAspect="1"/>
          </p:cNvPicPr>
          <p:nvPr userDrawn="1"/>
        </p:nvPicPr>
        <p:blipFill rotWithShape="1">
          <a:blip r:embed="rId2" cstate="print">
            <a:extLst>
              <a:ext uri="{28A0092B-C50C-407E-A947-70E740481C1C}">
                <a14:useLocalDpi xmlns:a14="http://schemas.microsoft.com/office/drawing/2010/main" val="0"/>
              </a:ext>
            </a:extLst>
          </a:blip>
          <a:srcRect b="29641"/>
          <a:stretch/>
        </p:blipFill>
        <p:spPr>
          <a:xfrm>
            <a:off x="126000" y="228809"/>
            <a:ext cx="8892000" cy="3581191"/>
          </a:xfrm>
          <a:prstGeom prst="rect">
            <a:avLst/>
          </a:prstGeom>
        </p:spPr>
      </p:pic>
      <p:pic>
        <p:nvPicPr>
          <p:cNvPr id="7" name="Grafik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7574" y="1331015"/>
            <a:ext cx="3755812" cy="1821067"/>
          </a:xfrm>
          <a:prstGeom prst="rect">
            <a:avLst/>
          </a:prstGeom>
        </p:spPr>
      </p:pic>
      <p:sp>
        <p:nvSpPr>
          <p:cNvPr id="2" name="Titel 1"/>
          <p:cNvSpPr>
            <a:spLocks noGrp="1"/>
          </p:cNvSpPr>
          <p:nvPr>
            <p:ph type="ctrTitle" hasCustomPrompt="1"/>
          </p:nvPr>
        </p:nvSpPr>
        <p:spPr>
          <a:xfrm>
            <a:off x="802888" y="1684328"/>
            <a:ext cx="2988000" cy="1260000"/>
          </a:xfrm>
        </p:spPr>
        <p:txBody>
          <a:bodyPr anchor="t">
            <a:noAutofit/>
          </a:bodyPr>
          <a:lstStyle>
            <a:lvl1pPr algn="l">
              <a:lnSpc>
                <a:spcPct val="90000"/>
              </a:lnSpc>
              <a:defRPr sz="2000">
                <a:solidFill>
                  <a:schemeClr val="bg1"/>
                </a:solidFill>
              </a:defRPr>
            </a:lvl1pPr>
          </a:lstStyle>
          <a:p>
            <a:r>
              <a:rPr lang="de-DE"/>
              <a:t>Titel der Präsentation </a:t>
            </a:r>
            <a:br>
              <a:rPr lang="de-DE"/>
            </a:br>
            <a:r>
              <a:rPr lang="de-DE"/>
              <a:t>Open Sans Light 29 Pt.</a:t>
            </a:r>
          </a:p>
        </p:txBody>
      </p:sp>
      <p:sp>
        <p:nvSpPr>
          <p:cNvPr id="3" name="Untertitel 2"/>
          <p:cNvSpPr>
            <a:spLocks noGrp="1"/>
          </p:cNvSpPr>
          <p:nvPr>
            <p:ph type="subTitle" idx="1" hasCustomPrompt="1"/>
          </p:nvPr>
        </p:nvSpPr>
        <p:spPr>
          <a:xfrm>
            <a:off x="615172" y="3152082"/>
            <a:ext cx="4742763" cy="576000"/>
          </a:xfrm>
        </p:spPr>
        <p:txBody>
          <a:bodyPr>
            <a:normAutofit/>
          </a:bodyPr>
          <a:lstStyle>
            <a:lvl1pPr marL="0" indent="0" algn="l">
              <a:buNone/>
              <a:defRPr sz="105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Piterion – your independent and capable service provider.</a:t>
            </a:r>
            <a:br>
              <a:rPr lang="en-US"/>
            </a:br>
            <a:r>
              <a:rPr lang="de-DE"/>
              <a:t>Untertitel Open Sans 10,5 Pt.</a:t>
            </a:r>
          </a:p>
        </p:txBody>
      </p:sp>
      <p:sp>
        <p:nvSpPr>
          <p:cNvPr id="12" name="Textfeld 11"/>
          <p:cNvSpPr txBox="1"/>
          <p:nvPr userDrawn="1"/>
        </p:nvSpPr>
        <p:spPr>
          <a:xfrm>
            <a:off x="548266" y="4601135"/>
            <a:ext cx="1136850" cy="176972"/>
          </a:xfrm>
          <a:prstGeom prst="rect">
            <a:avLst/>
          </a:prstGeom>
          <a:noFill/>
        </p:spPr>
        <p:txBody>
          <a:bodyPr wrap="none" rtlCol="0">
            <a:spAutoFit/>
          </a:bodyPr>
          <a:lstStyle/>
          <a:p>
            <a:r>
              <a:rPr lang="de-DE" sz="550"/>
              <a:t>© Copyright PITERION GmbH</a:t>
            </a:r>
          </a:p>
        </p:txBody>
      </p:sp>
      <p:cxnSp>
        <p:nvCxnSpPr>
          <p:cNvPr id="15" name="Gerader Verbinder 14"/>
          <p:cNvCxnSpPr/>
          <p:nvPr userDrawn="1"/>
        </p:nvCxnSpPr>
        <p:spPr>
          <a:xfrm>
            <a:off x="655285" y="3107473"/>
            <a:ext cx="3564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4418" y="4262522"/>
            <a:ext cx="2736000" cy="457061"/>
          </a:xfrm>
          <a:prstGeom prst="rect">
            <a:avLst/>
          </a:prstGeom>
        </p:spPr>
      </p:pic>
    </p:spTree>
    <p:extLst>
      <p:ext uri="{BB962C8B-B14F-4D97-AF65-F5344CB8AC3E}">
        <p14:creationId xmlns:p14="http://schemas.microsoft.com/office/powerpoint/2010/main" val="4056567328"/>
      </p:ext>
    </p:extLst>
  </p:cSld>
  <p:clrMapOvr>
    <a:masterClrMapping/>
  </p:clrMapOvr>
  <p:extLst>
    <p:ext uri="{DCECCB84-F9BA-43D5-87BE-67443E8EF086}">
      <p15:sldGuideLst xmlns:p15="http://schemas.microsoft.com/office/powerpoint/2012/main">
        <p15:guide id="1" orient="horz" pos="14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V3">
    <p:spTree>
      <p:nvGrpSpPr>
        <p:cNvPr id="1" name=""/>
        <p:cNvGrpSpPr/>
        <p:nvPr/>
      </p:nvGrpSpPr>
      <p:grpSpPr>
        <a:xfrm>
          <a:off x="0" y="0"/>
          <a:ext cx="0" cy="0"/>
          <a:chOff x="0" y="0"/>
          <a:chExt cx="0" cy="0"/>
        </a:xfrm>
      </p:grpSpPr>
      <p:pic>
        <p:nvPicPr>
          <p:cNvPr id="13" name="Grafik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05" t="28357" r="7573" b="13021"/>
          <a:stretch/>
        </p:blipFill>
        <p:spPr>
          <a:xfrm>
            <a:off x="126000" y="228810"/>
            <a:ext cx="8892000" cy="3582000"/>
          </a:xfrm>
          <a:prstGeom prst="rect">
            <a:avLst/>
          </a:prstGeom>
        </p:spPr>
      </p:pic>
      <p:pic>
        <p:nvPicPr>
          <p:cNvPr id="7" name="Grafik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7574" y="1331015"/>
            <a:ext cx="3755812" cy="1821067"/>
          </a:xfrm>
          <a:prstGeom prst="rect">
            <a:avLst/>
          </a:prstGeom>
        </p:spPr>
      </p:pic>
      <p:sp>
        <p:nvSpPr>
          <p:cNvPr id="2" name="Titel 1"/>
          <p:cNvSpPr>
            <a:spLocks noGrp="1"/>
          </p:cNvSpPr>
          <p:nvPr>
            <p:ph type="ctrTitle" hasCustomPrompt="1"/>
          </p:nvPr>
        </p:nvSpPr>
        <p:spPr>
          <a:xfrm>
            <a:off x="802888" y="1684328"/>
            <a:ext cx="2988000" cy="1260000"/>
          </a:xfrm>
        </p:spPr>
        <p:txBody>
          <a:bodyPr anchor="t">
            <a:noAutofit/>
          </a:bodyPr>
          <a:lstStyle>
            <a:lvl1pPr algn="l">
              <a:lnSpc>
                <a:spcPct val="90000"/>
              </a:lnSpc>
              <a:defRPr sz="2000">
                <a:solidFill>
                  <a:schemeClr val="bg1"/>
                </a:solidFill>
              </a:defRPr>
            </a:lvl1pPr>
          </a:lstStyle>
          <a:p>
            <a:r>
              <a:rPr lang="de-DE"/>
              <a:t>Titel der Präsentation </a:t>
            </a:r>
            <a:br>
              <a:rPr lang="de-DE"/>
            </a:br>
            <a:r>
              <a:rPr lang="de-DE"/>
              <a:t>Open Sans Light 29 Pt.</a:t>
            </a:r>
          </a:p>
        </p:txBody>
      </p:sp>
      <p:sp>
        <p:nvSpPr>
          <p:cNvPr id="3" name="Untertitel 2"/>
          <p:cNvSpPr>
            <a:spLocks noGrp="1"/>
          </p:cNvSpPr>
          <p:nvPr>
            <p:ph type="subTitle" idx="1" hasCustomPrompt="1"/>
          </p:nvPr>
        </p:nvSpPr>
        <p:spPr>
          <a:xfrm>
            <a:off x="615172" y="3152082"/>
            <a:ext cx="4742763" cy="576000"/>
          </a:xfrm>
        </p:spPr>
        <p:txBody>
          <a:bodyPr>
            <a:normAutofit/>
          </a:bodyPr>
          <a:lstStyle>
            <a:lvl1pPr marL="0" indent="0" algn="l">
              <a:buNone/>
              <a:defRPr sz="10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Piterion – your independent and capable service provider.</a:t>
            </a:r>
            <a:br>
              <a:rPr lang="en-US"/>
            </a:br>
            <a:r>
              <a:rPr lang="de-DE"/>
              <a:t>Untertitel Open Sans 10,5 Pt.</a:t>
            </a:r>
          </a:p>
        </p:txBody>
      </p:sp>
      <p:sp>
        <p:nvSpPr>
          <p:cNvPr id="12" name="Textfeld 11"/>
          <p:cNvSpPr txBox="1"/>
          <p:nvPr userDrawn="1"/>
        </p:nvSpPr>
        <p:spPr>
          <a:xfrm>
            <a:off x="548266" y="4601135"/>
            <a:ext cx="1136850" cy="176972"/>
          </a:xfrm>
          <a:prstGeom prst="rect">
            <a:avLst/>
          </a:prstGeom>
          <a:noFill/>
        </p:spPr>
        <p:txBody>
          <a:bodyPr wrap="none" rtlCol="0">
            <a:spAutoFit/>
          </a:bodyPr>
          <a:lstStyle/>
          <a:p>
            <a:r>
              <a:rPr lang="de-DE" sz="550"/>
              <a:t>© Copyright PITERION GmbH</a:t>
            </a:r>
          </a:p>
        </p:txBody>
      </p:sp>
      <p:cxnSp>
        <p:nvCxnSpPr>
          <p:cNvPr id="15" name="Gerader Verbinder 14"/>
          <p:cNvCxnSpPr/>
          <p:nvPr userDrawn="1"/>
        </p:nvCxnSpPr>
        <p:spPr>
          <a:xfrm>
            <a:off x="655285" y="3107473"/>
            <a:ext cx="3564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4418" y="4262522"/>
            <a:ext cx="2736000" cy="457061"/>
          </a:xfrm>
          <a:prstGeom prst="rect">
            <a:avLst/>
          </a:prstGeom>
        </p:spPr>
      </p:pic>
    </p:spTree>
    <p:extLst>
      <p:ext uri="{BB962C8B-B14F-4D97-AF65-F5344CB8AC3E}">
        <p14:creationId xmlns:p14="http://schemas.microsoft.com/office/powerpoint/2010/main" val="4224124512"/>
      </p:ext>
    </p:extLst>
  </p:cSld>
  <p:clrMapOvr>
    <a:masterClrMapping/>
  </p:clrMapOvr>
  <p:extLst>
    <p:ext uri="{DCECCB84-F9BA-43D5-87BE-67443E8EF086}">
      <p15:sldGuideLst xmlns:p15="http://schemas.microsoft.com/office/powerpoint/2012/main">
        <p15:guide id="1" orient="horz" pos="14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Zwischentitel">
    <p:spTree>
      <p:nvGrpSpPr>
        <p:cNvPr id="1" name=""/>
        <p:cNvGrpSpPr/>
        <p:nvPr/>
      </p:nvGrpSpPr>
      <p:grpSpPr>
        <a:xfrm>
          <a:off x="0" y="0"/>
          <a:ext cx="0" cy="0"/>
          <a:chOff x="0" y="0"/>
          <a:chExt cx="0" cy="0"/>
        </a:xfrm>
      </p:grpSpPr>
      <p:pic>
        <p:nvPicPr>
          <p:cNvPr id="18" name="Grafik 17"/>
          <p:cNvPicPr>
            <a:picLocks/>
          </p:cNvPicPr>
          <p:nvPr userDrawn="1"/>
        </p:nvPicPr>
        <p:blipFill rotWithShape="1">
          <a:blip r:embed="rId2" cstate="print">
            <a:extLst>
              <a:ext uri="{28A0092B-C50C-407E-A947-70E740481C1C}">
                <a14:useLocalDpi xmlns:a14="http://schemas.microsoft.com/office/drawing/2010/main" val="0"/>
              </a:ext>
            </a:extLst>
          </a:blip>
          <a:srcRect/>
          <a:stretch/>
        </p:blipFill>
        <p:spPr>
          <a:xfrm>
            <a:off x="216000" y="231750"/>
            <a:ext cx="8712000" cy="4680000"/>
          </a:xfrm>
          <a:prstGeom prst="rect">
            <a:avLst/>
          </a:prstGeom>
        </p:spPr>
      </p:pic>
      <p:pic>
        <p:nvPicPr>
          <p:cNvPr id="7" name="Grafik 6">
            <a:extLst>
              <a:ext uri="{FF2B5EF4-FFF2-40B4-BE49-F238E27FC236}">
                <a16:creationId xmlns:a16="http://schemas.microsoft.com/office/drawing/2014/main" id="{2998EC4C-2B6A-7642-BB22-6FCCE6F705BF}"/>
              </a:ext>
            </a:extLst>
          </p:cNvPr>
          <p:cNvPicPr>
            <a:picLocks noChangeAspect="1"/>
          </p:cNvPicPr>
          <p:nvPr userDrawn="1"/>
        </p:nvPicPr>
        <p:blipFill>
          <a:blip r:embed="rId3"/>
          <a:stretch>
            <a:fillRect/>
          </a:stretch>
        </p:blipFill>
        <p:spPr>
          <a:xfrm>
            <a:off x="7348538" y="424129"/>
            <a:ext cx="1368000" cy="218880"/>
          </a:xfrm>
          <a:prstGeom prst="rect">
            <a:avLst/>
          </a:prstGeom>
        </p:spPr>
      </p:pic>
      <p:sp>
        <p:nvSpPr>
          <p:cNvPr id="2" name="Titel 1"/>
          <p:cNvSpPr>
            <a:spLocks noGrp="1"/>
          </p:cNvSpPr>
          <p:nvPr>
            <p:ph type="ctrTitle" hasCustomPrompt="1"/>
          </p:nvPr>
        </p:nvSpPr>
        <p:spPr>
          <a:xfrm>
            <a:off x="585436" y="1218764"/>
            <a:ext cx="4716000" cy="1332000"/>
          </a:xfrm>
        </p:spPr>
        <p:txBody>
          <a:bodyPr anchor="b">
            <a:noAutofit/>
          </a:bodyPr>
          <a:lstStyle>
            <a:lvl1pPr algn="l">
              <a:lnSpc>
                <a:spcPct val="90000"/>
              </a:lnSpc>
              <a:defRPr sz="2000"/>
            </a:lvl1pPr>
          </a:lstStyle>
          <a:p>
            <a:r>
              <a:rPr lang="de-DE"/>
              <a:t>Titel der Präsentation </a:t>
            </a:r>
            <a:br>
              <a:rPr lang="de-DE"/>
            </a:br>
            <a:r>
              <a:rPr lang="de-DE"/>
              <a:t>Open Sans Light 20 Pt.</a:t>
            </a:r>
          </a:p>
        </p:txBody>
      </p:sp>
      <p:sp>
        <p:nvSpPr>
          <p:cNvPr id="3" name="Untertitel 2"/>
          <p:cNvSpPr>
            <a:spLocks noGrp="1"/>
          </p:cNvSpPr>
          <p:nvPr>
            <p:ph type="subTitle" idx="1" hasCustomPrompt="1"/>
          </p:nvPr>
        </p:nvSpPr>
        <p:spPr>
          <a:xfrm>
            <a:off x="585436" y="2616668"/>
            <a:ext cx="4716000" cy="576000"/>
          </a:xfrm>
        </p:spPr>
        <p:txBody>
          <a:bodyPr>
            <a:normAutofit/>
          </a:bodyPr>
          <a:lstStyle>
            <a:lvl1pPr marL="0" indent="0" algn="l">
              <a:buNone/>
              <a:defRPr sz="10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Untertitel Open Sans 10,5 Pt.</a:t>
            </a:r>
          </a:p>
        </p:txBody>
      </p:sp>
      <p:cxnSp>
        <p:nvCxnSpPr>
          <p:cNvPr id="15" name="Gerader Verbinder 14"/>
          <p:cNvCxnSpPr/>
          <p:nvPr userDrawn="1"/>
        </p:nvCxnSpPr>
        <p:spPr>
          <a:xfrm>
            <a:off x="626637" y="2562689"/>
            <a:ext cx="4680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54216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0758" y="428270"/>
            <a:ext cx="4716000" cy="380480"/>
          </a:xfrm>
        </p:spPr>
        <p:txBody>
          <a:bodyPr>
            <a:noAutofit/>
          </a:bodyPr>
          <a:lstStyle>
            <a:lvl1pPr>
              <a:defRPr baseline="0"/>
            </a:lvl1pPr>
          </a:lstStyle>
          <a:p>
            <a:r>
              <a:rPr lang="de-DE"/>
              <a:t>Headline open Sans Light 20 Pt.</a:t>
            </a:r>
          </a:p>
        </p:txBody>
      </p:sp>
      <p:sp>
        <p:nvSpPr>
          <p:cNvPr id="3" name="Inhaltsplatzhalter 2"/>
          <p:cNvSpPr>
            <a:spLocks noGrp="1"/>
          </p:cNvSpPr>
          <p:nvPr>
            <p:ph idx="1" hasCustomPrompt="1"/>
          </p:nvPr>
        </p:nvSpPr>
        <p:spPr>
          <a:xfrm>
            <a:off x="390757" y="1494265"/>
            <a:ext cx="6120000" cy="3420000"/>
          </a:xfrm>
        </p:spPr>
        <p:txBody>
          <a:bodyPr>
            <a:noAutofit/>
          </a:bodyPr>
          <a:lstStyle>
            <a:lvl1pPr>
              <a:defRPr/>
            </a:lvl1p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p:cNvSpPr>
            <a:spLocks noGrp="1"/>
          </p:cNvSpPr>
          <p:nvPr>
            <p:ph type="body" sz="quarter" idx="10" hasCustomPrompt="1"/>
          </p:nvPr>
        </p:nvSpPr>
        <p:spPr>
          <a:xfrm>
            <a:off x="390758" y="868867"/>
            <a:ext cx="4716000" cy="257369"/>
          </a:xfrm>
        </p:spPr>
        <p:txBody>
          <a:bodyPr>
            <a:noAutofit/>
          </a:bodyPr>
          <a:lstStyle>
            <a:lvl1pPr marL="0" indent="0">
              <a:buFontTx/>
              <a:buNone/>
              <a:defRPr>
                <a:solidFill>
                  <a:schemeClr val="accent2"/>
                </a:solidFill>
              </a:defRPr>
            </a:lvl1pPr>
            <a:lvl2pPr marL="177800" indent="0">
              <a:buFontTx/>
              <a:buNone/>
              <a:defRPr/>
            </a:lvl2pPr>
            <a:lvl3pPr marL="271100" indent="0">
              <a:buFontTx/>
              <a:buNone/>
              <a:defRPr/>
            </a:lvl3pPr>
            <a:lvl4pPr marL="361100" indent="0">
              <a:buFontTx/>
              <a:buNone/>
              <a:defRPr/>
            </a:lvl4pPr>
            <a:lvl5pPr marL="451100" indent="0">
              <a:buFontTx/>
              <a:buNone/>
              <a:defRPr/>
            </a:lvl5pPr>
          </a:lstStyle>
          <a:p>
            <a:pPr lvl="0"/>
            <a:r>
              <a:rPr lang="de-DE"/>
              <a:t>Subline Open Sans 12 Pt.</a:t>
            </a:r>
          </a:p>
        </p:txBody>
      </p:sp>
      <p:sp>
        <p:nvSpPr>
          <p:cNvPr id="12" name="Fußzeilenplatzhalter 4"/>
          <p:cNvSpPr>
            <a:spLocks noGrp="1"/>
          </p:cNvSpPr>
          <p:nvPr>
            <p:ph type="ftr" sz="quarter" idx="3"/>
          </p:nvPr>
        </p:nvSpPr>
        <p:spPr>
          <a:xfrm>
            <a:off x="716931" y="4923377"/>
            <a:ext cx="30861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r>
              <a:rPr lang="de-DE"/>
              <a:t>Infrastructure @ Piterion</a:t>
            </a:r>
          </a:p>
        </p:txBody>
      </p:sp>
      <p:sp>
        <p:nvSpPr>
          <p:cNvPr id="13" name="Foliennummernplatzhalter 5"/>
          <p:cNvSpPr>
            <a:spLocks noGrp="1"/>
          </p:cNvSpPr>
          <p:nvPr>
            <p:ph type="sldNum" sz="quarter" idx="4"/>
          </p:nvPr>
        </p:nvSpPr>
        <p:spPr>
          <a:xfrm>
            <a:off x="390759" y="4923377"/>
            <a:ext cx="2520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fld id="{F82CE285-60AD-4A56-9B79-FEA8B8F01CED}" type="slidenum">
              <a:rPr lang="de-DE" smtClean="0"/>
              <a:pPr/>
              <a:t>‹#›</a:t>
            </a:fld>
            <a:endParaRPr lang="de-DE"/>
          </a:p>
        </p:txBody>
      </p:sp>
      <p:sp>
        <p:nvSpPr>
          <p:cNvPr id="17" name="Bildplatzhalter 15"/>
          <p:cNvSpPr>
            <a:spLocks noGrp="1"/>
          </p:cNvSpPr>
          <p:nvPr>
            <p:ph type="pic" sz="quarter" idx="11" hasCustomPrompt="1"/>
          </p:nvPr>
        </p:nvSpPr>
        <p:spPr>
          <a:xfrm>
            <a:off x="6650936" y="1562496"/>
            <a:ext cx="2052000" cy="3348000"/>
          </a:xfrm>
          <a:solidFill>
            <a:schemeClr val="tx2"/>
          </a:solidFill>
        </p:spPr>
        <p:txBody>
          <a:bodyPr/>
          <a:lstStyle>
            <a:lvl1pPr marL="0" indent="0">
              <a:buNone/>
              <a:defRPr/>
            </a:lvl1pPr>
          </a:lstStyle>
          <a:p>
            <a:r>
              <a:rPr lang="de-DE"/>
              <a:t>Bild optional</a:t>
            </a:r>
          </a:p>
        </p:txBody>
      </p:sp>
    </p:spTree>
    <p:extLst>
      <p:ext uri="{BB962C8B-B14F-4D97-AF65-F5344CB8AC3E}">
        <p14:creationId xmlns:p14="http://schemas.microsoft.com/office/powerpoint/2010/main" val="213829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0758" y="428270"/>
            <a:ext cx="4716000" cy="380480"/>
          </a:xfrm>
        </p:spPr>
        <p:txBody>
          <a:bodyPr>
            <a:noAutofit/>
          </a:bodyPr>
          <a:lstStyle>
            <a:lvl1pPr>
              <a:defRPr baseline="0"/>
            </a:lvl1pPr>
          </a:lstStyle>
          <a:p>
            <a:r>
              <a:rPr lang="de-DE"/>
              <a:t>Headline open Sans Light 20 Pt.</a:t>
            </a:r>
          </a:p>
        </p:txBody>
      </p:sp>
      <p:sp>
        <p:nvSpPr>
          <p:cNvPr id="3" name="Inhaltsplatzhalter 2"/>
          <p:cNvSpPr>
            <a:spLocks noGrp="1"/>
          </p:cNvSpPr>
          <p:nvPr>
            <p:ph idx="1" hasCustomPrompt="1"/>
          </p:nvPr>
        </p:nvSpPr>
        <p:spPr>
          <a:xfrm>
            <a:off x="390757" y="1494265"/>
            <a:ext cx="6246000" cy="3420000"/>
          </a:xfrm>
        </p:spPr>
        <p:txBody>
          <a:bodyPr>
            <a:noAutofit/>
          </a:bodyPr>
          <a:lstStyle>
            <a:lvl1pPr marL="270000" indent="-270000">
              <a:spcAft>
                <a:spcPts val="0"/>
              </a:spcAft>
              <a:buSzPct val="100000"/>
              <a:buFont typeface="+mj-lt"/>
              <a:buAutoNum type="arabicPeriod"/>
              <a:defRPr sz="1400" cap="all" baseline="0">
                <a:latin typeface="+mj-lt"/>
              </a:defRPr>
            </a:lvl1pPr>
            <a:lvl2pPr marL="270000" indent="0">
              <a:buFontTx/>
              <a:buNone/>
              <a:defRPr sz="1200"/>
            </a:lvl2pPr>
            <a:lvl3pPr>
              <a:defRPr sz="1200"/>
            </a:lvl3pPr>
            <a:lvl4pPr>
              <a:defRPr sz="1200"/>
            </a:lvl4pPr>
            <a:lvl5pPr>
              <a:defRPr sz="1200"/>
            </a:lvl5p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p:cNvSpPr>
            <a:spLocks noGrp="1"/>
          </p:cNvSpPr>
          <p:nvPr>
            <p:ph type="body" sz="quarter" idx="10" hasCustomPrompt="1"/>
          </p:nvPr>
        </p:nvSpPr>
        <p:spPr>
          <a:xfrm>
            <a:off x="390758" y="868867"/>
            <a:ext cx="4716000" cy="257369"/>
          </a:xfrm>
        </p:spPr>
        <p:txBody>
          <a:bodyPr>
            <a:noAutofit/>
          </a:bodyPr>
          <a:lstStyle>
            <a:lvl1pPr marL="0" indent="0">
              <a:buFontTx/>
              <a:buNone/>
              <a:defRPr>
                <a:solidFill>
                  <a:schemeClr val="accent2"/>
                </a:solidFill>
              </a:defRPr>
            </a:lvl1pPr>
            <a:lvl2pPr marL="177800" indent="0">
              <a:buFontTx/>
              <a:buNone/>
              <a:defRPr/>
            </a:lvl2pPr>
            <a:lvl3pPr marL="271100" indent="0">
              <a:buFontTx/>
              <a:buNone/>
              <a:defRPr/>
            </a:lvl3pPr>
            <a:lvl4pPr marL="361100" indent="0">
              <a:buFontTx/>
              <a:buNone/>
              <a:defRPr/>
            </a:lvl4pPr>
            <a:lvl5pPr marL="451100" indent="0">
              <a:buFontTx/>
              <a:buNone/>
              <a:defRPr/>
            </a:lvl5pPr>
          </a:lstStyle>
          <a:p>
            <a:pPr lvl="0"/>
            <a:r>
              <a:rPr lang="de-DE"/>
              <a:t>Subline Open Sans 12 Pt.</a:t>
            </a:r>
          </a:p>
        </p:txBody>
      </p:sp>
      <p:sp>
        <p:nvSpPr>
          <p:cNvPr id="12" name="Fußzeilenplatzhalter 4"/>
          <p:cNvSpPr>
            <a:spLocks noGrp="1"/>
          </p:cNvSpPr>
          <p:nvPr>
            <p:ph type="ftr" sz="quarter" idx="3"/>
          </p:nvPr>
        </p:nvSpPr>
        <p:spPr>
          <a:xfrm>
            <a:off x="716931" y="4923377"/>
            <a:ext cx="30861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r>
              <a:rPr lang="de-DE"/>
              <a:t>Infrastructure @ Piterion</a:t>
            </a:r>
          </a:p>
        </p:txBody>
      </p:sp>
      <p:sp>
        <p:nvSpPr>
          <p:cNvPr id="13" name="Foliennummernplatzhalter 5"/>
          <p:cNvSpPr>
            <a:spLocks noGrp="1"/>
          </p:cNvSpPr>
          <p:nvPr>
            <p:ph type="sldNum" sz="quarter" idx="4"/>
          </p:nvPr>
        </p:nvSpPr>
        <p:spPr>
          <a:xfrm>
            <a:off x="390759" y="4923377"/>
            <a:ext cx="2520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fld id="{F82CE285-60AD-4A56-9B79-FEA8B8F01CED}" type="slidenum">
              <a:rPr lang="de-DE" smtClean="0"/>
              <a:pPr/>
              <a:t>‹#›</a:t>
            </a:fld>
            <a:endParaRPr lang="de-DE"/>
          </a:p>
        </p:txBody>
      </p:sp>
    </p:spTree>
    <p:extLst>
      <p:ext uri="{BB962C8B-B14F-4D97-AF65-F5344CB8AC3E}">
        <p14:creationId xmlns:p14="http://schemas.microsoft.com/office/powerpoint/2010/main" val="3919298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Task-Box">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0758" y="428270"/>
            <a:ext cx="4716000" cy="380480"/>
          </a:xfrm>
        </p:spPr>
        <p:txBody>
          <a:bodyPr>
            <a:noAutofit/>
          </a:bodyPr>
          <a:lstStyle>
            <a:lvl1pPr>
              <a:defRPr baseline="0"/>
            </a:lvl1pPr>
          </a:lstStyle>
          <a:p>
            <a:r>
              <a:rPr lang="de-DE"/>
              <a:t>Headline open Sans Light 20 Pt.</a:t>
            </a:r>
          </a:p>
        </p:txBody>
      </p:sp>
      <p:sp>
        <p:nvSpPr>
          <p:cNvPr id="3" name="Inhaltsplatzhalter 2"/>
          <p:cNvSpPr>
            <a:spLocks noGrp="1"/>
          </p:cNvSpPr>
          <p:nvPr>
            <p:ph idx="1" hasCustomPrompt="1"/>
          </p:nvPr>
        </p:nvSpPr>
        <p:spPr>
          <a:xfrm>
            <a:off x="390757" y="1494265"/>
            <a:ext cx="6120000" cy="3420000"/>
          </a:xfrm>
        </p:spPr>
        <p:txBody>
          <a:bodyPr>
            <a:noAutofit/>
          </a:bodyPr>
          <a:lstStyle>
            <a:lvl1pPr>
              <a:defRPr/>
            </a:lvl1p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p:cNvSpPr>
            <a:spLocks noGrp="1"/>
          </p:cNvSpPr>
          <p:nvPr>
            <p:ph type="body" sz="quarter" idx="10" hasCustomPrompt="1"/>
          </p:nvPr>
        </p:nvSpPr>
        <p:spPr>
          <a:xfrm>
            <a:off x="390758" y="868867"/>
            <a:ext cx="4716000" cy="257369"/>
          </a:xfrm>
        </p:spPr>
        <p:txBody>
          <a:bodyPr>
            <a:noAutofit/>
          </a:bodyPr>
          <a:lstStyle>
            <a:lvl1pPr marL="0" indent="0">
              <a:buFontTx/>
              <a:buNone/>
              <a:defRPr>
                <a:solidFill>
                  <a:schemeClr val="accent2"/>
                </a:solidFill>
              </a:defRPr>
            </a:lvl1pPr>
            <a:lvl2pPr marL="177800" indent="0">
              <a:buFontTx/>
              <a:buNone/>
              <a:defRPr/>
            </a:lvl2pPr>
            <a:lvl3pPr marL="271100" indent="0">
              <a:buFontTx/>
              <a:buNone/>
              <a:defRPr/>
            </a:lvl3pPr>
            <a:lvl4pPr marL="361100" indent="0">
              <a:buFontTx/>
              <a:buNone/>
              <a:defRPr/>
            </a:lvl4pPr>
            <a:lvl5pPr marL="451100" indent="0">
              <a:buFontTx/>
              <a:buNone/>
              <a:defRPr/>
            </a:lvl5pPr>
          </a:lstStyle>
          <a:p>
            <a:pPr lvl="0"/>
            <a:r>
              <a:rPr lang="de-DE"/>
              <a:t>Subline Open Sans 12 Pt.</a:t>
            </a:r>
          </a:p>
        </p:txBody>
      </p:sp>
      <p:sp>
        <p:nvSpPr>
          <p:cNvPr id="12" name="Fußzeilenplatzhalter 4"/>
          <p:cNvSpPr>
            <a:spLocks noGrp="1"/>
          </p:cNvSpPr>
          <p:nvPr>
            <p:ph type="ftr" sz="quarter" idx="3"/>
          </p:nvPr>
        </p:nvSpPr>
        <p:spPr>
          <a:xfrm>
            <a:off x="716931" y="4923377"/>
            <a:ext cx="30861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r>
              <a:rPr lang="de-DE"/>
              <a:t>Infrastructure @ Piterion</a:t>
            </a:r>
          </a:p>
        </p:txBody>
      </p:sp>
      <p:sp>
        <p:nvSpPr>
          <p:cNvPr id="13" name="Foliennummernplatzhalter 5"/>
          <p:cNvSpPr>
            <a:spLocks noGrp="1"/>
          </p:cNvSpPr>
          <p:nvPr>
            <p:ph type="sldNum" sz="quarter" idx="4"/>
          </p:nvPr>
        </p:nvSpPr>
        <p:spPr>
          <a:xfrm>
            <a:off x="390759" y="4923377"/>
            <a:ext cx="2520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fld id="{F82CE285-60AD-4A56-9B79-FEA8B8F01CED}" type="slidenum">
              <a:rPr lang="de-DE" smtClean="0"/>
              <a:pPr/>
              <a:t>‹#›</a:t>
            </a:fld>
            <a:endParaRPr lang="de-DE"/>
          </a:p>
        </p:txBody>
      </p:sp>
      <p:sp>
        <p:nvSpPr>
          <p:cNvPr id="15" name="Textplatzhalter 6"/>
          <p:cNvSpPr>
            <a:spLocks noGrp="1"/>
          </p:cNvSpPr>
          <p:nvPr>
            <p:ph type="body" sz="quarter" idx="13" hasCustomPrompt="1"/>
          </p:nvPr>
        </p:nvSpPr>
        <p:spPr>
          <a:xfrm>
            <a:off x="6619894" y="3855972"/>
            <a:ext cx="2092306" cy="587441"/>
          </a:xfrm>
          <a:custGeom>
            <a:avLst/>
            <a:gdLst>
              <a:gd name="connsiteX0" fmla="*/ 0 w 2098540"/>
              <a:gd name="connsiteY0" fmla="*/ 0 h 772107"/>
              <a:gd name="connsiteX1" fmla="*/ 1712487 w 2098540"/>
              <a:gd name="connsiteY1" fmla="*/ 0 h 772107"/>
              <a:gd name="connsiteX2" fmla="*/ 2098540 w 2098540"/>
              <a:gd name="connsiteY2" fmla="*/ 386054 h 772107"/>
              <a:gd name="connsiteX3" fmla="*/ 1712487 w 2098540"/>
              <a:gd name="connsiteY3" fmla="*/ 772107 h 772107"/>
              <a:gd name="connsiteX4" fmla="*/ 0 w 2098540"/>
              <a:gd name="connsiteY4" fmla="*/ 772107 h 772107"/>
              <a:gd name="connsiteX5" fmla="*/ 386054 w 2098540"/>
              <a:gd name="connsiteY5" fmla="*/ 386054 h 772107"/>
              <a:gd name="connsiteX6" fmla="*/ 0 w 2098540"/>
              <a:gd name="connsiteY6" fmla="*/ 0 h 772107"/>
              <a:gd name="connsiteX0" fmla="*/ 0 w 2098540"/>
              <a:gd name="connsiteY0" fmla="*/ 0 h 772107"/>
              <a:gd name="connsiteX1" fmla="*/ 1712487 w 2098540"/>
              <a:gd name="connsiteY1" fmla="*/ 0 h 772107"/>
              <a:gd name="connsiteX2" fmla="*/ 2098540 w 2098540"/>
              <a:gd name="connsiteY2" fmla="*/ 386054 h 772107"/>
              <a:gd name="connsiteX3" fmla="*/ 1712487 w 2098540"/>
              <a:gd name="connsiteY3" fmla="*/ 772107 h 772107"/>
              <a:gd name="connsiteX4" fmla="*/ 0 w 2098540"/>
              <a:gd name="connsiteY4" fmla="*/ 772107 h 772107"/>
              <a:gd name="connsiteX5" fmla="*/ 131476 w 2098540"/>
              <a:gd name="connsiteY5" fmla="*/ 396445 h 772107"/>
              <a:gd name="connsiteX6" fmla="*/ 0 w 2098540"/>
              <a:gd name="connsiteY6" fmla="*/ 0 h 772107"/>
              <a:gd name="connsiteX0" fmla="*/ 0 w 2098540"/>
              <a:gd name="connsiteY0" fmla="*/ 0 h 772107"/>
              <a:gd name="connsiteX1" fmla="*/ 1712487 w 2098540"/>
              <a:gd name="connsiteY1" fmla="*/ 0 h 772107"/>
              <a:gd name="connsiteX2" fmla="*/ 2098540 w 2098540"/>
              <a:gd name="connsiteY2" fmla="*/ 386054 h 772107"/>
              <a:gd name="connsiteX3" fmla="*/ 1712487 w 2098540"/>
              <a:gd name="connsiteY3" fmla="*/ 772107 h 772107"/>
              <a:gd name="connsiteX4" fmla="*/ 0 w 2098540"/>
              <a:gd name="connsiteY4" fmla="*/ 772107 h 772107"/>
              <a:gd name="connsiteX5" fmla="*/ 131476 w 2098540"/>
              <a:gd name="connsiteY5" fmla="*/ 389301 h 772107"/>
              <a:gd name="connsiteX6" fmla="*/ 0 w 2098540"/>
              <a:gd name="connsiteY6" fmla="*/ 0 h 772107"/>
              <a:gd name="connsiteX0" fmla="*/ 0 w 2098540"/>
              <a:gd name="connsiteY0" fmla="*/ 0 h 772107"/>
              <a:gd name="connsiteX1" fmla="*/ 1712487 w 2098540"/>
              <a:gd name="connsiteY1" fmla="*/ 0 h 772107"/>
              <a:gd name="connsiteX2" fmla="*/ 2098540 w 2098540"/>
              <a:gd name="connsiteY2" fmla="*/ 386054 h 772107"/>
              <a:gd name="connsiteX3" fmla="*/ 1712487 w 2098540"/>
              <a:gd name="connsiteY3" fmla="*/ 772107 h 772107"/>
              <a:gd name="connsiteX4" fmla="*/ 0 w 2098540"/>
              <a:gd name="connsiteY4" fmla="*/ 772107 h 772107"/>
              <a:gd name="connsiteX5" fmla="*/ 131476 w 2098540"/>
              <a:gd name="connsiteY5" fmla="*/ 389301 h 772107"/>
              <a:gd name="connsiteX6" fmla="*/ 0 w 2098540"/>
              <a:gd name="connsiteY6" fmla="*/ 0 h 772107"/>
              <a:gd name="connsiteX0" fmla="*/ 2098540 w 2189980"/>
              <a:gd name="connsiteY0" fmla="*/ 386054 h 772107"/>
              <a:gd name="connsiteX1" fmla="*/ 1712487 w 2189980"/>
              <a:gd name="connsiteY1" fmla="*/ 772107 h 772107"/>
              <a:gd name="connsiteX2" fmla="*/ 0 w 2189980"/>
              <a:gd name="connsiteY2" fmla="*/ 772107 h 772107"/>
              <a:gd name="connsiteX3" fmla="*/ 131476 w 2189980"/>
              <a:gd name="connsiteY3" fmla="*/ 389301 h 772107"/>
              <a:gd name="connsiteX4" fmla="*/ 0 w 2189980"/>
              <a:gd name="connsiteY4" fmla="*/ 0 h 772107"/>
              <a:gd name="connsiteX5" fmla="*/ 1712487 w 2189980"/>
              <a:gd name="connsiteY5" fmla="*/ 0 h 772107"/>
              <a:gd name="connsiteX6" fmla="*/ 2189980 w 2189980"/>
              <a:gd name="connsiteY6" fmla="*/ 477494 h 772107"/>
              <a:gd name="connsiteX0" fmla="*/ 2098540 w 2189980"/>
              <a:gd name="connsiteY0" fmla="*/ 386054 h 772107"/>
              <a:gd name="connsiteX1" fmla="*/ 1712487 w 2189980"/>
              <a:gd name="connsiteY1" fmla="*/ 772107 h 772107"/>
              <a:gd name="connsiteX2" fmla="*/ 0 w 2189980"/>
              <a:gd name="connsiteY2" fmla="*/ 772107 h 772107"/>
              <a:gd name="connsiteX3" fmla="*/ 131476 w 2189980"/>
              <a:gd name="connsiteY3" fmla="*/ 389301 h 772107"/>
              <a:gd name="connsiteX4" fmla="*/ 0 w 2189980"/>
              <a:gd name="connsiteY4" fmla="*/ 0 h 772107"/>
              <a:gd name="connsiteX5" fmla="*/ 1712487 w 2189980"/>
              <a:gd name="connsiteY5" fmla="*/ 0 h 772107"/>
              <a:gd name="connsiteX6" fmla="*/ 2189980 w 2189980"/>
              <a:gd name="connsiteY6" fmla="*/ 477494 h 772107"/>
              <a:gd name="connsiteX0" fmla="*/ 2098540 w 2098540"/>
              <a:gd name="connsiteY0" fmla="*/ 386054 h 772107"/>
              <a:gd name="connsiteX1" fmla="*/ 1712487 w 2098540"/>
              <a:gd name="connsiteY1" fmla="*/ 772107 h 772107"/>
              <a:gd name="connsiteX2" fmla="*/ 0 w 2098540"/>
              <a:gd name="connsiteY2" fmla="*/ 772107 h 772107"/>
              <a:gd name="connsiteX3" fmla="*/ 131476 w 2098540"/>
              <a:gd name="connsiteY3" fmla="*/ 389301 h 772107"/>
              <a:gd name="connsiteX4" fmla="*/ 0 w 2098540"/>
              <a:gd name="connsiteY4" fmla="*/ 0 h 772107"/>
              <a:gd name="connsiteX5" fmla="*/ 1712487 w 2098540"/>
              <a:gd name="connsiteY5" fmla="*/ 0 h 772107"/>
              <a:gd name="connsiteX0" fmla="*/ 1712487 w 1712487"/>
              <a:gd name="connsiteY0" fmla="*/ 772107 h 772107"/>
              <a:gd name="connsiteX1" fmla="*/ 0 w 1712487"/>
              <a:gd name="connsiteY1" fmla="*/ 772107 h 772107"/>
              <a:gd name="connsiteX2" fmla="*/ 131476 w 1712487"/>
              <a:gd name="connsiteY2" fmla="*/ 389301 h 772107"/>
              <a:gd name="connsiteX3" fmla="*/ 0 w 1712487"/>
              <a:gd name="connsiteY3" fmla="*/ 0 h 772107"/>
              <a:gd name="connsiteX4" fmla="*/ 1712487 w 1712487"/>
              <a:gd name="connsiteY4" fmla="*/ 0 h 772107"/>
              <a:gd name="connsiteX0" fmla="*/ 1712487 w 1712487"/>
              <a:gd name="connsiteY0" fmla="*/ 772107 h 772107"/>
              <a:gd name="connsiteX1" fmla="*/ 0 w 1712487"/>
              <a:gd name="connsiteY1" fmla="*/ 772107 h 772107"/>
              <a:gd name="connsiteX2" fmla="*/ 117833 w 1712487"/>
              <a:gd name="connsiteY2" fmla="*/ 389301 h 772107"/>
              <a:gd name="connsiteX3" fmla="*/ 0 w 1712487"/>
              <a:gd name="connsiteY3" fmla="*/ 0 h 772107"/>
              <a:gd name="connsiteX4" fmla="*/ 1712487 w 1712487"/>
              <a:gd name="connsiteY4" fmla="*/ 0 h 772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2487" h="772107">
                <a:moveTo>
                  <a:pt x="1712487" y="772107"/>
                </a:moveTo>
                <a:lnTo>
                  <a:pt x="0" y="772107"/>
                </a:lnTo>
                <a:lnTo>
                  <a:pt x="117833" y="389301"/>
                </a:lnTo>
                <a:lnTo>
                  <a:pt x="0" y="0"/>
                </a:lnTo>
                <a:lnTo>
                  <a:pt x="1712487" y="0"/>
                </a:lnTo>
              </a:path>
            </a:pathLst>
          </a:custGeom>
          <a:solidFill>
            <a:schemeClr val="accent2"/>
          </a:solidFill>
        </p:spPr>
        <p:txBody>
          <a:bodyPr wrap="square" lIns="360000" tIns="108000" rIns="108000" bIns="108000" anchor="ctr">
            <a:spAutoFit/>
          </a:bodyPr>
          <a:lstStyle>
            <a:lvl1pPr marL="0" indent="0">
              <a:spcAft>
                <a:spcPts val="0"/>
              </a:spcAft>
              <a:buFontTx/>
              <a:buNone/>
              <a:defRPr>
                <a:solidFill>
                  <a:schemeClr val="bg1"/>
                </a:solidFill>
              </a:defRPr>
            </a:lvl1pPr>
            <a:lvl2pPr marL="177800" indent="0">
              <a:buFontTx/>
              <a:buNone/>
              <a:defRPr>
                <a:solidFill>
                  <a:schemeClr val="bg1"/>
                </a:solidFill>
              </a:defRPr>
            </a:lvl2pPr>
            <a:lvl3pPr marL="271100" indent="0">
              <a:buFontTx/>
              <a:buNone/>
              <a:defRPr>
                <a:solidFill>
                  <a:schemeClr val="bg1"/>
                </a:solidFill>
              </a:defRPr>
            </a:lvl3pPr>
            <a:lvl4pPr marL="361100" indent="0">
              <a:buFontTx/>
              <a:buNone/>
              <a:defRPr>
                <a:solidFill>
                  <a:schemeClr val="bg1"/>
                </a:solidFill>
              </a:defRPr>
            </a:lvl4pPr>
            <a:lvl5pPr marL="451100" indent="0">
              <a:buFontTx/>
              <a:buNone/>
              <a:defRPr>
                <a:solidFill>
                  <a:schemeClr val="bg1"/>
                </a:solidFill>
              </a:defRPr>
            </a:lvl5pPr>
          </a:lstStyle>
          <a:p>
            <a:pPr lvl="0"/>
            <a:r>
              <a:rPr lang="de-DE"/>
              <a:t>Task-Box: Klärung Arbeitsteilung</a:t>
            </a:r>
          </a:p>
        </p:txBody>
      </p:sp>
    </p:spTree>
    <p:extLst>
      <p:ext uri="{BB962C8B-B14F-4D97-AF65-F5344CB8AC3E}">
        <p14:creationId xmlns:p14="http://schemas.microsoft.com/office/powerpoint/2010/main" val="37632658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0758" y="428270"/>
            <a:ext cx="4716000" cy="380480"/>
          </a:xfrm>
        </p:spPr>
        <p:txBody>
          <a:bodyPr>
            <a:noAutofit/>
          </a:bodyPr>
          <a:lstStyle>
            <a:lvl1pPr>
              <a:defRPr baseline="0"/>
            </a:lvl1pPr>
          </a:lstStyle>
          <a:p>
            <a:r>
              <a:rPr lang="de-DE"/>
              <a:t>Headline open Sans Light 20 Pt.</a:t>
            </a:r>
          </a:p>
        </p:txBody>
      </p:sp>
      <p:sp>
        <p:nvSpPr>
          <p:cNvPr id="3" name="Inhaltsplatzhalter 2"/>
          <p:cNvSpPr>
            <a:spLocks noGrp="1"/>
          </p:cNvSpPr>
          <p:nvPr>
            <p:ph idx="1" hasCustomPrompt="1"/>
          </p:nvPr>
        </p:nvSpPr>
        <p:spPr>
          <a:xfrm>
            <a:off x="390758" y="1494265"/>
            <a:ext cx="3960000" cy="3420000"/>
          </a:xfrm>
        </p:spPr>
        <p:txBody>
          <a:bodyPr>
            <a:noAutofit/>
          </a:bodyPr>
          <a:lstStyle>
            <a:lvl1pPr>
              <a:defRPr/>
            </a:lvl1p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p:cNvSpPr>
            <a:spLocks noGrp="1"/>
          </p:cNvSpPr>
          <p:nvPr>
            <p:ph type="body" sz="quarter" idx="10" hasCustomPrompt="1"/>
          </p:nvPr>
        </p:nvSpPr>
        <p:spPr>
          <a:xfrm>
            <a:off x="390758" y="868867"/>
            <a:ext cx="4716000" cy="257369"/>
          </a:xfrm>
        </p:spPr>
        <p:txBody>
          <a:bodyPr>
            <a:noAutofit/>
          </a:bodyPr>
          <a:lstStyle>
            <a:lvl1pPr marL="0" indent="0">
              <a:buFontTx/>
              <a:buNone/>
              <a:defRPr>
                <a:solidFill>
                  <a:schemeClr val="accent2"/>
                </a:solidFill>
              </a:defRPr>
            </a:lvl1pPr>
            <a:lvl2pPr marL="177800" indent="0">
              <a:buFontTx/>
              <a:buNone/>
              <a:defRPr/>
            </a:lvl2pPr>
            <a:lvl3pPr marL="271100" indent="0">
              <a:buFontTx/>
              <a:buNone/>
              <a:defRPr/>
            </a:lvl3pPr>
            <a:lvl4pPr marL="361100" indent="0">
              <a:buFontTx/>
              <a:buNone/>
              <a:defRPr/>
            </a:lvl4pPr>
            <a:lvl5pPr marL="451100" indent="0">
              <a:buFontTx/>
              <a:buNone/>
              <a:defRPr/>
            </a:lvl5pPr>
          </a:lstStyle>
          <a:p>
            <a:pPr lvl="0"/>
            <a:r>
              <a:rPr lang="de-DE"/>
              <a:t>Subline Open Sans 12 Pt.</a:t>
            </a:r>
          </a:p>
        </p:txBody>
      </p:sp>
      <p:sp>
        <p:nvSpPr>
          <p:cNvPr id="12" name="Fußzeilenplatzhalter 4"/>
          <p:cNvSpPr>
            <a:spLocks noGrp="1"/>
          </p:cNvSpPr>
          <p:nvPr>
            <p:ph type="ftr" sz="quarter" idx="3"/>
          </p:nvPr>
        </p:nvSpPr>
        <p:spPr>
          <a:xfrm>
            <a:off x="716931" y="4923377"/>
            <a:ext cx="30861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r>
              <a:rPr lang="de-DE"/>
              <a:t>Infrastructure @ Piterion</a:t>
            </a:r>
          </a:p>
        </p:txBody>
      </p:sp>
      <p:sp>
        <p:nvSpPr>
          <p:cNvPr id="13" name="Foliennummernplatzhalter 5"/>
          <p:cNvSpPr>
            <a:spLocks noGrp="1"/>
          </p:cNvSpPr>
          <p:nvPr>
            <p:ph type="sldNum" sz="quarter" idx="4"/>
          </p:nvPr>
        </p:nvSpPr>
        <p:spPr>
          <a:xfrm>
            <a:off x="390759" y="4923377"/>
            <a:ext cx="2520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fld id="{F82CE285-60AD-4A56-9B79-FEA8B8F01CED}" type="slidenum">
              <a:rPr lang="de-DE" smtClean="0"/>
              <a:pPr/>
              <a:t>‹#›</a:t>
            </a:fld>
            <a:endParaRPr lang="de-DE"/>
          </a:p>
        </p:txBody>
      </p:sp>
      <p:sp>
        <p:nvSpPr>
          <p:cNvPr id="10" name="Inhaltsplatzhalter 2"/>
          <p:cNvSpPr>
            <a:spLocks noGrp="1"/>
          </p:cNvSpPr>
          <p:nvPr>
            <p:ph idx="11" hasCustomPrompt="1"/>
          </p:nvPr>
        </p:nvSpPr>
        <p:spPr>
          <a:xfrm>
            <a:off x="4755915" y="1494265"/>
            <a:ext cx="3960000" cy="3420000"/>
          </a:xfrm>
        </p:spPr>
        <p:txBody>
          <a:bodyPr>
            <a:noAutofit/>
          </a:bodyPr>
          <a:lstStyle>
            <a:lvl1pPr>
              <a:defRPr/>
            </a:lvl1p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54184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90757" y="340750"/>
            <a:ext cx="4716000" cy="468000"/>
          </a:xfrm>
          <a:prstGeom prst="rect">
            <a:avLst/>
          </a:prstGeom>
        </p:spPr>
        <p:txBody>
          <a:bodyPr vert="horz" lIns="36000" tIns="36000" rIns="36000" bIns="36000" rtlCol="0" anchor="b">
            <a:noAutofit/>
          </a:bodyPr>
          <a:lstStyle/>
          <a:p>
            <a:r>
              <a:rPr lang="de-DE"/>
              <a:t>Headline</a:t>
            </a:r>
          </a:p>
        </p:txBody>
      </p:sp>
      <p:sp>
        <p:nvSpPr>
          <p:cNvPr id="3" name="Textplatzhalter 2"/>
          <p:cNvSpPr>
            <a:spLocks noGrp="1"/>
          </p:cNvSpPr>
          <p:nvPr>
            <p:ph type="body" idx="1"/>
          </p:nvPr>
        </p:nvSpPr>
        <p:spPr>
          <a:xfrm>
            <a:off x="390758" y="1494265"/>
            <a:ext cx="6264000" cy="3420000"/>
          </a:xfrm>
          <a:prstGeom prst="rect">
            <a:avLst/>
          </a:prstGeom>
        </p:spPr>
        <p:txBody>
          <a:bodyPr vert="horz" lIns="36000" tIns="36000" rIns="36000" bIns="36000" rtlCol="0" anchor="t">
            <a:noAutofit/>
          </a:body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3"/>
          </p:nvPr>
        </p:nvSpPr>
        <p:spPr>
          <a:xfrm>
            <a:off x="716931" y="4923377"/>
            <a:ext cx="30861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r>
              <a:rPr lang="de-DE"/>
              <a:t>Infrastructure @ Piterion</a:t>
            </a:r>
          </a:p>
        </p:txBody>
      </p:sp>
      <p:sp>
        <p:nvSpPr>
          <p:cNvPr id="6" name="Foliennummernplatzhalter 5"/>
          <p:cNvSpPr>
            <a:spLocks noGrp="1"/>
          </p:cNvSpPr>
          <p:nvPr>
            <p:ph type="sldNum" sz="quarter" idx="4"/>
          </p:nvPr>
        </p:nvSpPr>
        <p:spPr>
          <a:xfrm>
            <a:off x="390759" y="4923377"/>
            <a:ext cx="252000" cy="144000"/>
          </a:xfrm>
          <a:prstGeom prst="rect">
            <a:avLst/>
          </a:prstGeom>
        </p:spPr>
        <p:txBody>
          <a:bodyPr vert="horz" lIns="36000" tIns="36000" rIns="36000" bIns="36000" rtlCol="0" anchor="ctr">
            <a:noAutofit/>
          </a:bodyPr>
          <a:lstStyle>
            <a:lvl1pPr algn="l">
              <a:lnSpc>
                <a:spcPct val="100000"/>
              </a:lnSpc>
              <a:spcBef>
                <a:spcPts val="0"/>
              </a:spcBef>
              <a:defRPr sz="550">
                <a:solidFill>
                  <a:schemeClr val="tx1"/>
                </a:solidFill>
              </a:defRPr>
            </a:lvl1pPr>
          </a:lstStyle>
          <a:p>
            <a:fld id="{F82CE285-60AD-4A56-9B79-FEA8B8F01CED}" type="slidenum">
              <a:rPr lang="de-DE" smtClean="0"/>
              <a:pPr/>
              <a:t>‹#›</a:t>
            </a:fld>
            <a:endParaRPr lang="de-DE"/>
          </a:p>
        </p:txBody>
      </p:sp>
      <p:pic>
        <p:nvPicPr>
          <p:cNvPr id="9" name="Grafik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7348538" y="424129"/>
            <a:ext cx="1368000" cy="228531"/>
          </a:xfrm>
          <a:prstGeom prst="rect">
            <a:avLst/>
          </a:prstGeom>
        </p:spPr>
      </p:pic>
      <p:cxnSp>
        <p:nvCxnSpPr>
          <p:cNvPr id="14" name="Gerader Verbinder 13"/>
          <p:cNvCxnSpPr/>
          <p:nvPr userDrawn="1"/>
        </p:nvCxnSpPr>
        <p:spPr>
          <a:xfrm>
            <a:off x="642759" y="4954900"/>
            <a:ext cx="0" cy="720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userDrawn="1"/>
        </p:nvCxnSpPr>
        <p:spPr>
          <a:xfrm>
            <a:off x="431799" y="831052"/>
            <a:ext cx="4680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67998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1" r:id="rId4"/>
    <p:sldLayoutId id="2147483657" r:id="rId5"/>
    <p:sldLayoutId id="2147483650" r:id="rId6"/>
    <p:sldLayoutId id="2147483659" r:id="rId7"/>
    <p:sldLayoutId id="2147483662" r:id="rId8"/>
    <p:sldLayoutId id="2147483653" r:id="rId9"/>
    <p:sldLayoutId id="2147483652" r:id="rId10"/>
    <p:sldLayoutId id="2147483654" r:id="rId11"/>
    <p:sldLayoutId id="2147483658" r:id="rId12"/>
    <p:sldLayoutId id="2147483656" r:id="rId13"/>
    <p:sldLayoutId id="2147483655" r:id="rId14"/>
  </p:sldLayoutIdLst>
  <p:hf hdr="0" dt="0"/>
  <p:txStyles>
    <p:titleStyle>
      <a:lvl1pPr algn="l" defTabSz="685800" rtl="0" eaLnBrk="1" latinLnBrk="0" hangingPunct="1">
        <a:lnSpc>
          <a:spcPct val="100000"/>
        </a:lnSpc>
        <a:spcBef>
          <a:spcPts val="0"/>
        </a:spcBef>
        <a:buNone/>
        <a:defRPr sz="2000" kern="1200" cap="all" baseline="0">
          <a:solidFill>
            <a:schemeClr val="tx1"/>
          </a:solidFill>
          <a:latin typeface="+mj-lt"/>
          <a:ea typeface="+mj-ea"/>
          <a:cs typeface="+mj-cs"/>
        </a:defRPr>
      </a:lvl1pPr>
    </p:titleStyle>
    <p:bodyStyle>
      <a:lvl1pPr marL="180000" indent="-180000" algn="l" defTabSz="685800" rtl="0" eaLnBrk="1" latinLnBrk="0" hangingPunct="1">
        <a:lnSpc>
          <a:spcPct val="100000"/>
        </a:lnSpc>
        <a:spcBef>
          <a:spcPts val="0"/>
        </a:spcBef>
        <a:spcAft>
          <a:spcPts val="1200"/>
        </a:spcAft>
        <a:buSzPct val="100000"/>
        <a:buFont typeface="Symbol" panose="05050102010706020507" pitchFamily="18" charset="2"/>
        <a:buChar char=""/>
        <a:defRPr sz="1200" kern="1200">
          <a:solidFill>
            <a:schemeClr val="tx1"/>
          </a:solidFill>
          <a:latin typeface="+mn-lt"/>
          <a:ea typeface="+mn-ea"/>
          <a:cs typeface="+mn-cs"/>
        </a:defRPr>
      </a:lvl1pPr>
      <a:lvl2pPr marL="268288" indent="-90488" algn="l" defTabSz="685800" rtl="0" eaLnBrk="1" latinLnBrk="0" hangingPunct="1">
        <a:lnSpc>
          <a:spcPct val="100000"/>
        </a:lnSpc>
        <a:spcBef>
          <a:spcPts val="0"/>
        </a:spcBef>
        <a:spcAft>
          <a:spcPts val="1200"/>
        </a:spcAft>
        <a:buFont typeface="Wingdings" panose="05000000000000000000" pitchFamily="2" charset="2"/>
        <a:buChar char=""/>
        <a:defRPr sz="1200" kern="1200">
          <a:solidFill>
            <a:schemeClr val="tx1"/>
          </a:solidFill>
          <a:latin typeface="+mn-lt"/>
          <a:ea typeface="+mn-ea"/>
          <a:cs typeface="+mn-cs"/>
        </a:defRPr>
      </a:lvl2pPr>
      <a:lvl3pPr marL="360000" indent="-88900" algn="l" defTabSz="685800" rtl="0" eaLnBrk="1" latinLnBrk="0" hangingPunct="1">
        <a:lnSpc>
          <a:spcPct val="100000"/>
        </a:lnSpc>
        <a:spcBef>
          <a:spcPts val="0"/>
        </a:spcBef>
        <a:spcAft>
          <a:spcPts val="1200"/>
        </a:spcAft>
        <a:buFont typeface="Open Sans" panose="020B0606030504020204" pitchFamily="34" charset="0"/>
        <a:buChar char="-"/>
        <a:defRPr sz="1200" kern="1200">
          <a:solidFill>
            <a:schemeClr val="tx1"/>
          </a:solidFill>
          <a:latin typeface="+mn-lt"/>
          <a:ea typeface="+mn-ea"/>
          <a:cs typeface="+mn-cs"/>
        </a:defRPr>
      </a:lvl3pPr>
      <a:lvl4pPr marL="450000" indent="-88900" algn="l" defTabSz="685800" rtl="0" eaLnBrk="1" latinLnBrk="0" hangingPunct="1">
        <a:lnSpc>
          <a:spcPct val="100000"/>
        </a:lnSpc>
        <a:spcBef>
          <a:spcPts val="0"/>
        </a:spcBef>
        <a:spcAft>
          <a:spcPts val="1200"/>
        </a:spcAft>
        <a:buFont typeface="Open Sans" panose="020B0606030504020204" pitchFamily="34" charset="0"/>
        <a:buChar char="-"/>
        <a:defRPr sz="1200" kern="1200">
          <a:solidFill>
            <a:schemeClr val="tx1"/>
          </a:solidFill>
          <a:latin typeface="+mn-lt"/>
          <a:ea typeface="+mn-ea"/>
          <a:cs typeface="+mn-cs"/>
        </a:defRPr>
      </a:lvl4pPr>
      <a:lvl5pPr marL="540000" indent="-88900" algn="l" defTabSz="685800" rtl="0" eaLnBrk="1" latinLnBrk="0" hangingPunct="1">
        <a:lnSpc>
          <a:spcPct val="100000"/>
        </a:lnSpc>
        <a:spcBef>
          <a:spcPts val="0"/>
        </a:spcBef>
        <a:spcAft>
          <a:spcPts val="1200"/>
        </a:spcAft>
        <a:buFont typeface="Open Sans" panose="020B0606030504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585436" y="1714064"/>
            <a:ext cx="5032700" cy="1332000"/>
          </a:xfrm>
        </p:spPr>
        <p:txBody>
          <a:bodyPr/>
          <a:lstStyle/>
          <a:p>
            <a:r>
              <a:rPr lang="de-DE" dirty="0"/>
              <a:t>Monitoring </a:t>
            </a:r>
            <a:r>
              <a:rPr lang="de-DE" dirty="0" err="1"/>
              <a:t>as</a:t>
            </a:r>
            <a:r>
              <a:rPr lang="de-DE" dirty="0"/>
              <a:t> a Service</a:t>
            </a:r>
            <a:endParaRPr lang="en-US" dirty="0"/>
          </a:p>
        </p:txBody>
      </p:sp>
      <p:sp>
        <p:nvSpPr>
          <p:cNvPr id="9" name="Untertitel 8"/>
          <p:cNvSpPr>
            <a:spLocks noGrp="1"/>
          </p:cNvSpPr>
          <p:nvPr>
            <p:ph type="subTitle" idx="1"/>
          </p:nvPr>
        </p:nvSpPr>
        <p:spPr>
          <a:xfrm>
            <a:off x="585435" y="3181818"/>
            <a:ext cx="4962957" cy="576000"/>
          </a:xfrm>
        </p:spPr>
        <p:txBody>
          <a:bodyPr/>
          <a:lstStyle/>
          <a:p>
            <a:r>
              <a:rPr lang="en-US" dirty="0"/>
              <a:t>PITERION – Accelerate your Progress.</a:t>
            </a:r>
            <a:endParaRPr lang="de-DE" dirty="0"/>
          </a:p>
        </p:txBody>
      </p:sp>
    </p:spTree>
    <p:extLst>
      <p:ext uri="{BB962C8B-B14F-4D97-AF65-F5344CB8AC3E}">
        <p14:creationId xmlns:p14="http://schemas.microsoft.com/office/powerpoint/2010/main" val="4283419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a:ea typeface="Open Sans Light"/>
                <a:cs typeface="Open Sans Light"/>
              </a:rPr>
              <a:t>Monitoring as a service</a:t>
            </a:r>
            <a:endParaRPr lang="en-US" dirty="0">
              <a:ea typeface="Open Sans Light"/>
              <a:cs typeface="Open Sans Light"/>
            </a:endParaRPr>
          </a:p>
        </p:txBody>
      </p:sp>
      <p:sp>
        <p:nvSpPr>
          <p:cNvPr id="16" name="Textplatzhalter 15"/>
          <p:cNvSpPr>
            <a:spLocks noGrp="1"/>
          </p:cNvSpPr>
          <p:nvPr>
            <p:ph type="body" sz="quarter" idx="10"/>
          </p:nvPr>
        </p:nvSpPr>
        <p:spPr>
          <a:xfrm>
            <a:off x="390758" y="868867"/>
            <a:ext cx="5027069" cy="257369"/>
          </a:xfrm>
        </p:spPr>
        <p:txBody>
          <a:bodyPr/>
          <a:lstStyle/>
          <a:p>
            <a:r>
              <a:rPr lang="en-US" dirty="0">
                <a:ea typeface="Open Sans Light"/>
                <a:cs typeface="Open Sans Light"/>
              </a:rPr>
              <a:t>Roadmap</a:t>
            </a:r>
            <a:endParaRPr lang="en-US" dirty="0">
              <a:ea typeface="Open Sans"/>
              <a:cs typeface="Open Sans"/>
            </a:endParaRPr>
          </a:p>
        </p:txBody>
      </p:sp>
      <p:sp>
        <p:nvSpPr>
          <p:cNvPr id="4" name="Fußzeilenplatzhalter 3"/>
          <p:cNvSpPr>
            <a:spLocks noGrp="1"/>
          </p:cNvSpPr>
          <p:nvPr>
            <p:ph type="ftr" sz="quarter" idx="3"/>
          </p:nvPr>
        </p:nvSpPr>
        <p:spPr/>
        <p:txBody>
          <a:bodyPr/>
          <a:lstStyle/>
          <a:p>
            <a:r>
              <a:rPr lang="de-DE" sz="600" dirty="0">
                <a:ea typeface="+mn-lt"/>
                <a:cs typeface="+mn-lt"/>
              </a:rPr>
              <a:t>Monitoring </a:t>
            </a:r>
            <a:r>
              <a:rPr lang="de-DE" sz="600" dirty="0" err="1">
                <a:ea typeface="+mn-lt"/>
                <a:cs typeface="+mn-lt"/>
              </a:rPr>
              <a:t>as</a:t>
            </a:r>
            <a:r>
              <a:rPr lang="de-DE" sz="600" dirty="0">
                <a:ea typeface="+mn-lt"/>
                <a:cs typeface="+mn-lt"/>
              </a:rPr>
              <a:t> a Service </a:t>
            </a:r>
            <a:r>
              <a:rPr lang="de-DE" sz="600" dirty="0"/>
              <a:t>@ </a:t>
            </a:r>
            <a:r>
              <a:rPr lang="de-DE" sz="600" dirty="0" err="1"/>
              <a:t>Piterion</a:t>
            </a:r>
            <a:endParaRPr lang="de-DE" sz="600">
              <a:ea typeface="Open Sans"/>
              <a:cs typeface="Open Sans"/>
            </a:endParaRPr>
          </a:p>
        </p:txBody>
      </p:sp>
      <p:sp>
        <p:nvSpPr>
          <p:cNvPr id="5" name="Foliennummernplatzhalter 4"/>
          <p:cNvSpPr>
            <a:spLocks noGrp="1"/>
          </p:cNvSpPr>
          <p:nvPr>
            <p:ph type="sldNum" sz="quarter" idx="4"/>
          </p:nvPr>
        </p:nvSpPr>
        <p:spPr/>
        <p:txBody>
          <a:bodyPr/>
          <a:lstStyle/>
          <a:p>
            <a:fld id="{F82CE285-60AD-4A56-9B79-FEA8B8F01CED}" type="slidenum">
              <a:rPr lang="de-DE" smtClean="0"/>
              <a:pPr/>
              <a:t>10</a:t>
            </a:fld>
            <a:endParaRPr lang="de-DE"/>
          </a:p>
        </p:txBody>
      </p:sp>
      <p:sp>
        <p:nvSpPr>
          <p:cNvPr id="3" name="TextBox 2">
            <a:extLst>
              <a:ext uri="{FF2B5EF4-FFF2-40B4-BE49-F238E27FC236}">
                <a16:creationId xmlns:a16="http://schemas.microsoft.com/office/drawing/2014/main" id="{83BFE584-B463-44A1-AE66-BE88197696B6}"/>
              </a:ext>
            </a:extLst>
          </p:cNvPr>
          <p:cNvSpPr txBox="1"/>
          <p:nvPr/>
        </p:nvSpPr>
        <p:spPr>
          <a:xfrm>
            <a:off x="473116" y="1424411"/>
            <a:ext cx="5778828" cy="1950140"/>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228600" indent="-228600">
              <a:buAutoNum type="arabicPeriod"/>
            </a:pPr>
            <a:r>
              <a:rPr lang="en-US" sz="1200" dirty="0">
                <a:ea typeface="Open Sans"/>
                <a:cs typeface="Open Sans"/>
              </a:rPr>
              <a:t>Install the set of software on a central monitoring server. </a:t>
            </a:r>
            <a:r>
              <a:rPr lang="en-US" sz="1200" dirty="0">
                <a:solidFill>
                  <a:srgbClr val="00B050"/>
                </a:solidFill>
                <a:ea typeface="Open Sans"/>
                <a:cs typeface="Open Sans"/>
              </a:rPr>
              <a:t>Done</a:t>
            </a:r>
          </a:p>
          <a:p>
            <a:pPr marL="228600" indent="-228600">
              <a:buAutoNum type="arabicPeriod"/>
            </a:pPr>
            <a:endParaRPr lang="en-US" sz="1200" dirty="0">
              <a:ea typeface="Open Sans"/>
              <a:cs typeface="Open Sans"/>
            </a:endParaRPr>
          </a:p>
          <a:p>
            <a:pPr marL="228600" indent="-228600">
              <a:buAutoNum type="arabicPeriod"/>
            </a:pPr>
            <a:r>
              <a:rPr lang="en-US" sz="1200" dirty="0">
                <a:ea typeface="Open Sans"/>
                <a:cs typeface="Open Sans"/>
              </a:rPr>
              <a:t>Install exporters on target servers that are to be integrated into the monitoring process. </a:t>
            </a:r>
            <a:r>
              <a:rPr lang="en-US" sz="1200" dirty="0">
                <a:solidFill>
                  <a:srgbClr val="92D050"/>
                </a:solidFill>
                <a:ea typeface="Open Sans"/>
                <a:cs typeface="Open Sans"/>
              </a:rPr>
              <a:t>Done Partially</a:t>
            </a:r>
          </a:p>
          <a:p>
            <a:pPr marL="228600" indent="-228600">
              <a:buAutoNum type="arabicPeriod"/>
            </a:pPr>
            <a:endParaRPr lang="en-US" sz="1200" dirty="0">
              <a:ea typeface="Open Sans"/>
              <a:cs typeface="Open Sans"/>
            </a:endParaRPr>
          </a:p>
          <a:p>
            <a:pPr marL="228600" indent="-228600">
              <a:buAutoNum type="arabicPeriod"/>
            </a:pPr>
            <a:r>
              <a:rPr lang="en-US" sz="1200" dirty="0">
                <a:ea typeface="Open Sans"/>
                <a:cs typeface="Open Sans"/>
              </a:rPr>
              <a:t>Automate the installation of the central toolset with Ansible. </a:t>
            </a:r>
            <a:r>
              <a:rPr lang="en-US" sz="1200" dirty="0">
                <a:solidFill>
                  <a:srgbClr val="00B050"/>
                </a:solidFill>
                <a:ea typeface="Open Sans"/>
                <a:cs typeface="Open Sans"/>
              </a:rPr>
              <a:t>Done</a:t>
            </a:r>
            <a:endParaRPr lang="en-US" sz="1200" dirty="0">
              <a:solidFill>
                <a:srgbClr val="FFC000"/>
              </a:solidFill>
              <a:ea typeface="Open Sans"/>
              <a:cs typeface="Open Sans"/>
            </a:endParaRPr>
          </a:p>
          <a:p>
            <a:pPr marL="228600" indent="-228600">
              <a:buAutoNum type="arabicPeriod"/>
            </a:pPr>
            <a:endParaRPr lang="en-US" sz="1200" dirty="0">
              <a:ea typeface="Open Sans"/>
              <a:cs typeface="Open Sans"/>
            </a:endParaRPr>
          </a:p>
          <a:p>
            <a:pPr marL="228600" indent="-228600">
              <a:buAutoNum type="arabicPeriod"/>
            </a:pPr>
            <a:r>
              <a:rPr lang="en-US" sz="1200" dirty="0">
                <a:ea typeface="Open Sans"/>
                <a:cs typeface="Open Sans"/>
              </a:rPr>
              <a:t>Automate the installation of the different exporters with Ansible. </a:t>
            </a:r>
            <a:r>
              <a:rPr lang="en-US" sz="1400" dirty="0">
                <a:solidFill>
                  <a:srgbClr val="00B050"/>
                </a:solidFill>
                <a:ea typeface="Open Sans"/>
                <a:cs typeface="Open Sans"/>
              </a:rPr>
              <a:t>Done</a:t>
            </a:r>
            <a:endParaRPr lang="en-US" dirty="0">
              <a:solidFill>
                <a:srgbClr val="FFC000"/>
              </a:solidFill>
              <a:ea typeface="Open Sans"/>
              <a:cs typeface="Open Sans"/>
            </a:endParaRPr>
          </a:p>
          <a:p>
            <a:pPr marL="228600" indent="-228600">
              <a:buAutoNum type="arabicPeriod"/>
            </a:pPr>
            <a:endParaRPr lang="en-US" sz="1200" dirty="0">
              <a:ea typeface="Open Sans"/>
              <a:cs typeface="Open Sans"/>
            </a:endParaRPr>
          </a:p>
          <a:p>
            <a:pPr marL="228600" indent="-228600">
              <a:buAutoNum type="arabicPeriod"/>
            </a:pPr>
            <a:r>
              <a:rPr lang="en-US" sz="1200" dirty="0">
                <a:ea typeface="Open Sans"/>
                <a:cs typeface="Open Sans"/>
              </a:rPr>
              <a:t>Security enhancement. This will be explained in the next slide. </a:t>
            </a:r>
            <a:r>
              <a:rPr lang="en-US" sz="1200" dirty="0">
                <a:solidFill>
                  <a:srgbClr val="FFC000"/>
                </a:solidFill>
                <a:ea typeface="Open Sans"/>
                <a:cs typeface="Open Sans"/>
              </a:rPr>
              <a:t>Pending</a:t>
            </a:r>
          </a:p>
        </p:txBody>
      </p:sp>
    </p:spTree>
    <p:extLst>
      <p:ext uri="{BB962C8B-B14F-4D97-AF65-F5344CB8AC3E}">
        <p14:creationId xmlns:p14="http://schemas.microsoft.com/office/powerpoint/2010/main" val="2439131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a:t>Monitoring as a service</a:t>
            </a:r>
            <a:endParaRPr lang="en-US" dirty="0"/>
          </a:p>
        </p:txBody>
      </p:sp>
      <p:sp>
        <p:nvSpPr>
          <p:cNvPr id="4" name="Fußzeilenplatzhalter 3"/>
          <p:cNvSpPr>
            <a:spLocks noGrp="1"/>
          </p:cNvSpPr>
          <p:nvPr>
            <p:ph type="ftr" sz="quarter" idx="3"/>
          </p:nvPr>
        </p:nvSpPr>
        <p:spPr/>
        <p:txBody>
          <a:bodyPr/>
          <a:lstStyle/>
          <a:p>
            <a:r>
              <a:rPr lang="de-DE" sz="600" dirty="0">
                <a:ea typeface="+mn-lt"/>
                <a:cs typeface="+mn-lt"/>
              </a:rPr>
              <a:t>Monitoring </a:t>
            </a:r>
            <a:r>
              <a:rPr lang="de-DE" sz="600" dirty="0" err="1">
                <a:ea typeface="+mn-lt"/>
                <a:cs typeface="+mn-lt"/>
              </a:rPr>
              <a:t>as</a:t>
            </a:r>
            <a:r>
              <a:rPr lang="de-DE" sz="600" dirty="0">
                <a:ea typeface="+mn-lt"/>
                <a:cs typeface="+mn-lt"/>
              </a:rPr>
              <a:t> a Service </a:t>
            </a:r>
            <a:r>
              <a:rPr lang="de-DE" sz="600" dirty="0"/>
              <a:t>@ </a:t>
            </a:r>
            <a:r>
              <a:rPr lang="de-DE" sz="600" dirty="0" err="1"/>
              <a:t>Piterion</a:t>
            </a:r>
            <a:endParaRPr lang="de-DE" sz="600" dirty="0" err="1">
              <a:ea typeface="Open Sans"/>
              <a:cs typeface="Open Sans"/>
            </a:endParaRPr>
          </a:p>
        </p:txBody>
      </p:sp>
      <p:sp>
        <p:nvSpPr>
          <p:cNvPr id="5" name="Foliennummernplatzhalter 4"/>
          <p:cNvSpPr>
            <a:spLocks noGrp="1"/>
          </p:cNvSpPr>
          <p:nvPr>
            <p:ph type="sldNum" sz="quarter" idx="4"/>
          </p:nvPr>
        </p:nvSpPr>
        <p:spPr/>
        <p:txBody>
          <a:bodyPr/>
          <a:lstStyle/>
          <a:p>
            <a:fld id="{F82CE285-60AD-4A56-9B79-FEA8B8F01CED}" type="slidenum">
              <a:rPr lang="de-DE" smtClean="0"/>
              <a:pPr/>
              <a:t>11</a:t>
            </a:fld>
            <a:endParaRPr lang="de-DE"/>
          </a:p>
        </p:txBody>
      </p:sp>
      <p:sp>
        <p:nvSpPr>
          <p:cNvPr id="3" name="TextBox 2">
            <a:extLst>
              <a:ext uri="{FF2B5EF4-FFF2-40B4-BE49-F238E27FC236}">
                <a16:creationId xmlns:a16="http://schemas.microsoft.com/office/drawing/2014/main" id="{83BFE584-B463-44A1-AE66-BE88197696B6}"/>
              </a:ext>
            </a:extLst>
          </p:cNvPr>
          <p:cNvSpPr txBox="1"/>
          <p:nvPr/>
        </p:nvSpPr>
        <p:spPr>
          <a:xfrm>
            <a:off x="473116" y="1424411"/>
            <a:ext cx="5739434" cy="3212024"/>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1200" dirty="0">
                <a:ea typeface="+mn-lt"/>
                <a:cs typeface="+mn-lt"/>
              </a:rPr>
              <a:t>It's considered a </a:t>
            </a:r>
            <a:r>
              <a:rPr lang="en-US" sz="1200" i="1" dirty="0">
                <a:ea typeface="+mn-lt"/>
                <a:cs typeface="+mn-lt"/>
              </a:rPr>
              <a:t>best-practice</a:t>
            </a:r>
            <a:r>
              <a:rPr lang="en-US" sz="1200" dirty="0">
                <a:ea typeface="+mn-lt"/>
                <a:cs typeface="+mn-lt"/>
              </a:rPr>
              <a:t> to run every software on a Zero-Trust Network. This means that one should take no implicit assumptions about the network's safety just because it's a private network. Data in transit is as important as data in rest.</a:t>
            </a:r>
          </a:p>
          <a:p>
            <a:endParaRPr lang="en-US" sz="1200" dirty="0">
              <a:ea typeface="+mn-lt"/>
              <a:cs typeface="+mn-lt"/>
            </a:endParaRPr>
          </a:p>
          <a:p>
            <a:r>
              <a:rPr lang="en-US" sz="1200" dirty="0">
                <a:ea typeface="+mn-lt"/>
                <a:cs typeface="+mn-lt"/>
              </a:rPr>
              <a:t>To solve this, exporters should not be exposed publicly with a port (Here we consider the Private Network "public"). </a:t>
            </a:r>
          </a:p>
          <a:p>
            <a:r>
              <a:rPr lang="en-US" sz="1200" dirty="0">
                <a:ea typeface="+mn-lt"/>
                <a:cs typeface="+mn-lt"/>
              </a:rPr>
              <a:t>But sit behind a proxy and delegate securing the communication channels with SSL/TLS to the proxy.</a:t>
            </a:r>
          </a:p>
          <a:p>
            <a:endParaRPr lang="en-US" sz="1200" dirty="0">
              <a:ea typeface="Open Sans"/>
              <a:cs typeface="Open Sans"/>
            </a:endParaRPr>
          </a:p>
          <a:p>
            <a:r>
              <a:rPr lang="en-US" sz="1200" dirty="0">
                <a:ea typeface="Open Sans"/>
                <a:cs typeface="Open Sans"/>
              </a:rPr>
              <a:t>So, we need to automate the configuration of new proxies or already running ones when integrating a new server to the chain.</a:t>
            </a:r>
          </a:p>
          <a:p>
            <a:endParaRPr lang="en-US" sz="1200" dirty="0">
              <a:ea typeface="Open Sans"/>
              <a:cs typeface="Open Sans"/>
            </a:endParaRPr>
          </a:p>
          <a:p>
            <a:r>
              <a:rPr lang="en-US" sz="1200" dirty="0">
                <a:ea typeface="+mn-lt"/>
                <a:cs typeface="+mn-lt"/>
              </a:rPr>
              <a:t>This is a challenging problem and difficult to automate because there is no pre-defined standard procedure of employing proxies, every server runs its own flavor of proxy (Apache/Nginx/traefik...). So we'll deal with this point later down the road.</a:t>
            </a:r>
            <a:endParaRPr lang="en-US" dirty="0">
              <a:ea typeface="+mn-lt"/>
              <a:cs typeface="+mn-lt"/>
            </a:endParaRPr>
          </a:p>
        </p:txBody>
      </p:sp>
      <p:sp>
        <p:nvSpPr>
          <p:cNvPr id="7" name="TextBox 6">
            <a:extLst>
              <a:ext uri="{FF2B5EF4-FFF2-40B4-BE49-F238E27FC236}">
                <a16:creationId xmlns:a16="http://schemas.microsoft.com/office/drawing/2014/main" id="{BAB709AE-D1C9-4887-AD8D-32945538AE6E}"/>
              </a:ext>
            </a:extLst>
          </p:cNvPr>
          <p:cNvSpPr txBox="1"/>
          <p:nvPr/>
        </p:nvSpPr>
        <p:spPr>
          <a:xfrm>
            <a:off x="719076" y="3840625"/>
            <a:ext cx="5059422" cy="25736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endParaRPr lang="en-US" sz="1200" dirty="0">
              <a:ea typeface="Open Sans SemiBold" panose="020B0706030804020204" pitchFamily="34" charset="0"/>
              <a:cs typeface="Open Sans SemiBold" panose="020B0706030804020204" pitchFamily="34" charset="0"/>
            </a:endParaRPr>
          </a:p>
        </p:txBody>
      </p:sp>
      <p:sp>
        <p:nvSpPr>
          <p:cNvPr id="8" name="Textplatzhalter 15">
            <a:extLst>
              <a:ext uri="{FF2B5EF4-FFF2-40B4-BE49-F238E27FC236}">
                <a16:creationId xmlns:a16="http://schemas.microsoft.com/office/drawing/2014/main" id="{9952CDF4-2B9F-4669-9401-47F5ED5E482D}"/>
              </a:ext>
            </a:extLst>
          </p:cNvPr>
          <p:cNvSpPr>
            <a:spLocks noGrp="1"/>
          </p:cNvSpPr>
          <p:nvPr>
            <p:ph type="body" sz="quarter" idx="10"/>
          </p:nvPr>
        </p:nvSpPr>
        <p:spPr>
          <a:xfrm>
            <a:off x="390758" y="868867"/>
            <a:ext cx="5027069" cy="257369"/>
          </a:xfrm>
        </p:spPr>
        <p:txBody>
          <a:bodyPr/>
          <a:lstStyle/>
          <a:p>
            <a:r>
              <a:rPr lang="en-US" dirty="0">
                <a:ea typeface="Open Sans Light"/>
                <a:cs typeface="Open Sans Light"/>
              </a:rPr>
              <a:t>Roadmap: Security enhancements</a:t>
            </a:r>
            <a:endParaRPr lang="en-US" dirty="0">
              <a:ea typeface="Open Sans"/>
              <a:cs typeface="Open Sans"/>
            </a:endParaRPr>
          </a:p>
        </p:txBody>
      </p:sp>
    </p:spTree>
    <p:extLst>
      <p:ext uri="{BB962C8B-B14F-4D97-AF65-F5344CB8AC3E}">
        <p14:creationId xmlns:p14="http://schemas.microsoft.com/office/powerpoint/2010/main" val="305506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ea typeface="Open Sans Light"/>
                <a:cs typeface="Open Sans Light"/>
              </a:rPr>
              <a:t>Monitoring as a service</a:t>
            </a:r>
            <a:endParaRPr lang="en-US" dirty="0"/>
          </a:p>
        </p:txBody>
      </p:sp>
      <p:sp>
        <p:nvSpPr>
          <p:cNvPr id="4" name="Fußzeilenplatzhalter 3"/>
          <p:cNvSpPr>
            <a:spLocks noGrp="1"/>
          </p:cNvSpPr>
          <p:nvPr>
            <p:ph type="ftr" sz="quarter" idx="3"/>
          </p:nvPr>
        </p:nvSpPr>
        <p:spPr/>
        <p:txBody>
          <a:bodyPr/>
          <a:lstStyle/>
          <a:p>
            <a:r>
              <a:rPr lang="de-DE" sz="600" dirty="0">
                <a:ea typeface="+mn-lt"/>
                <a:cs typeface="+mn-lt"/>
              </a:rPr>
              <a:t>Monitoring </a:t>
            </a:r>
            <a:r>
              <a:rPr lang="de-DE" sz="600" dirty="0" err="1">
                <a:ea typeface="+mn-lt"/>
                <a:cs typeface="+mn-lt"/>
              </a:rPr>
              <a:t>as</a:t>
            </a:r>
            <a:r>
              <a:rPr lang="de-DE" sz="600" dirty="0">
                <a:ea typeface="+mn-lt"/>
                <a:cs typeface="+mn-lt"/>
              </a:rPr>
              <a:t> a Service </a:t>
            </a:r>
            <a:r>
              <a:rPr lang="de-DE" sz="600" dirty="0"/>
              <a:t>@ </a:t>
            </a:r>
            <a:r>
              <a:rPr lang="de-DE" sz="600" dirty="0" err="1"/>
              <a:t>Piterion</a:t>
            </a:r>
            <a:endParaRPr lang="de-DE" sz="600">
              <a:ea typeface="Open Sans"/>
              <a:cs typeface="Open Sans"/>
            </a:endParaRPr>
          </a:p>
        </p:txBody>
      </p:sp>
      <p:sp>
        <p:nvSpPr>
          <p:cNvPr id="5" name="Foliennummernplatzhalter 4"/>
          <p:cNvSpPr>
            <a:spLocks noGrp="1"/>
          </p:cNvSpPr>
          <p:nvPr>
            <p:ph type="sldNum" sz="quarter" idx="4"/>
          </p:nvPr>
        </p:nvSpPr>
        <p:spPr/>
        <p:txBody>
          <a:bodyPr/>
          <a:lstStyle/>
          <a:p>
            <a:fld id="{F82CE285-60AD-4A56-9B79-FEA8B8F01CED}" type="slidenum">
              <a:rPr lang="de-DE" smtClean="0"/>
              <a:pPr/>
              <a:t>12</a:t>
            </a:fld>
            <a:endParaRPr lang="de-DE"/>
          </a:p>
        </p:txBody>
      </p:sp>
      <p:sp>
        <p:nvSpPr>
          <p:cNvPr id="3" name="TextBox 2">
            <a:extLst>
              <a:ext uri="{FF2B5EF4-FFF2-40B4-BE49-F238E27FC236}">
                <a16:creationId xmlns:a16="http://schemas.microsoft.com/office/drawing/2014/main" id="{83BFE584-B463-44A1-AE66-BE88197696B6}"/>
              </a:ext>
            </a:extLst>
          </p:cNvPr>
          <p:cNvSpPr txBox="1"/>
          <p:nvPr/>
        </p:nvSpPr>
        <p:spPr>
          <a:xfrm>
            <a:off x="473116" y="1424411"/>
            <a:ext cx="5739434" cy="210402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1200" dirty="0">
                <a:ea typeface="+mn-lt"/>
                <a:cs typeface="+mn-lt"/>
              </a:rPr>
              <a:t>One could argue that every growing business will run into a subset of  the risks we presented earlier. So there are many opportunities to sell this toolset as a product.</a:t>
            </a:r>
          </a:p>
          <a:p>
            <a:endParaRPr lang="en-US" sz="1200" dirty="0">
              <a:ea typeface="+mn-lt"/>
              <a:cs typeface="+mn-lt"/>
            </a:endParaRPr>
          </a:p>
          <a:p>
            <a:r>
              <a:rPr lang="en-US" sz="1200" dirty="0">
                <a:ea typeface="+mn-lt"/>
                <a:cs typeface="+mn-lt"/>
              </a:rPr>
              <a:t>A counterpoint could be that every bit of software we used is FOSS. So what exactly are we offering that's not available on the market?</a:t>
            </a:r>
          </a:p>
          <a:p>
            <a:endParaRPr lang="en-US" sz="1200" dirty="0">
              <a:ea typeface="+mn-lt"/>
              <a:cs typeface="+mn-lt"/>
            </a:endParaRPr>
          </a:p>
          <a:p>
            <a:r>
              <a:rPr lang="en-US" sz="1200" dirty="0" err="1">
                <a:ea typeface="+mn-lt"/>
                <a:cs typeface="+mn-lt"/>
              </a:rPr>
              <a:t>Piterion</a:t>
            </a:r>
            <a:r>
              <a:rPr lang="en-US" sz="1200" dirty="0">
                <a:ea typeface="+mn-lt"/>
                <a:cs typeface="+mn-lt"/>
              </a:rPr>
              <a:t> will be offering an already wired together service with a CLI that will render the installation of a central monitoring service and integrating remote servers to this process a seamless task. The CLI will rely on powerful automations tools like Ansible, Docker...</a:t>
            </a:r>
          </a:p>
        </p:txBody>
      </p:sp>
      <p:sp>
        <p:nvSpPr>
          <p:cNvPr id="7" name="TextBox 6">
            <a:extLst>
              <a:ext uri="{FF2B5EF4-FFF2-40B4-BE49-F238E27FC236}">
                <a16:creationId xmlns:a16="http://schemas.microsoft.com/office/drawing/2014/main" id="{BAB709AE-D1C9-4887-AD8D-32945538AE6E}"/>
              </a:ext>
            </a:extLst>
          </p:cNvPr>
          <p:cNvSpPr txBox="1"/>
          <p:nvPr/>
        </p:nvSpPr>
        <p:spPr>
          <a:xfrm>
            <a:off x="719076" y="3840625"/>
            <a:ext cx="5059422" cy="25736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endParaRPr lang="en-US" sz="1200" dirty="0">
              <a:ea typeface="Open Sans SemiBold" panose="020B0706030804020204" pitchFamily="34" charset="0"/>
              <a:cs typeface="Open Sans SemiBold" panose="020B0706030804020204" pitchFamily="34" charset="0"/>
            </a:endParaRPr>
          </a:p>
        </p:txBody>
      </p:sp>
      <p:sp>
        <p:nvSpPr>
          <p:cNvPr id="8" name="Textplatzhalter 15">
            <a:extLst>
              <a:ext uri="{FF2B5EF4-FFF2-40B4-BE49-F238E27FC236}">
                <a16:creationId xmlns:a16="http://schemas.microsoft.com/office/drawing/2014/main" id="{9CEBED58-1242-4FEF-8C71-4B8DDDD8D310}"/>
              </a:ext>
            </a:extLst>
          </p:cNvPr>
          <p:cNvSpPr>
            <a:spLocks noGrp="1"/>
          </p:cNvSpPr>
          <p:nvPr>
            <p:ph type="body" sz="quarter" idx="10"/>
          </p:nvPr>
        </p:nvSpPr>
        <p:spPr>
          <a:xfrm>
            <a:off x="390758" y="868867"/>
            <a:ext cx="5027069" cy="257369"/>
          </a:xfrm>
        </p:spPr>
        <p:txBody>
          <a:bodyPr/>
          <a:lstStyle/>
          <a:p>
            <a:r>
              <a:rPr lang="fr-FR" dirty="0" err="1">
                <a:ea typeface="Open Sans"/>
                <a:cs typeface="Open Sans"/>
              </a:rPr>
              <a:t>MaaS</a:t>
            </a:r>
            <a:endParaRPr lang="en-US" dirty="0">
              <a:ea typeface="Open Sans"/>
              <a:cs typeface="Open Sans"/>
            </a:endParaRPr>
          </a:p>
        </p:txBody>
      </p:sp>
    </p:spTree>
    <p:extLst>
      <p:ext uri="{BB962C8B-B14F-4D97-AF65-F5344CB8AC3E}">
        <p14:creationId xmlns:p14="http://schemas.microsoft.com/office/powerpoint/2010/main" val="768116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0"/>
          </p:nvPr>
        </p:nvSpPr>
        <p:spPr/>
        <p:txBody>
          <a:bodyPr/>
          <a:lstStyle/>
          <a:p>
            <a:r>
              <a:rPr lang="de-DE" dirty="0">
                <a:latin typeface="Open Sans SemiBold" panose="020B0706030804020204" pitchFamily="34" charset="0"/>
                <a:ea typeface="Open Sans SemiBold" panose="020B0706030804020204" pitchFamily="34" charset="0"/>
                <a:cs typeface="Open Sans SemiBold" panose="020B0706030804020204" pitchFamily="34" charset="0"/>
              </a:rPr>
              <a:t>PITERION GmbH</a:t>
            </a:r>
          </a:p>
          <a:p>
            <a:r>
              <a:rPr lang="de-DE" dirty="0"/>
              <a:t>Niederlassung Ismaning</a:t>
            </a:r>
          </a:p>
          <a:p>
            <a:r>
              <a:rPr lang="de-DE" dirty="0"/>
              <a:t>Reichenbachstraße 2</a:t>
            </a:r>
          </a:p>
          <a:p>
            <a:r>
              <a:rPr lang="de-DE" dirty="0"/>
              <a:t>85737 Ismaning</a:t>
            </a:r>
          </a:p>
          <a:p>
            <a:endParaRPr lang="de-DE" dirty="0"/>
          </a:p>
          <a:p>
            <a:r>
              <a:rPr lang="de-DE" dirty="0" err="1"/>
              <a:t>eMail</a:t>
            </a:r>
            <a:r>
              <a:rPr lang="de-DE" dirty="0"/>
              <a:t>: oussema.zouaghi@piterion.com</a:t>
            </a:r>
          </a:p>
          <a:p>
            <a:r>
              <a:rPr lang="de-DE" dirty="0"/>
              <a:t>Web: www.piterion.com</a:t>
            </a:r>
          </a:p>
        </p:txBody>
      </p:sp>
    </p:spTree>
    <p:extLst>
      <p:ext uri="{BB962C8B-B14F-4D97-AF65-F5344CB8AC3E}">
        <p14:creationId xmlns:p14="http://schemas.microsoft.com/office/powerpoint/2010/main" val="1268747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Monitoring as a Service</a:t>
            </a:r>
          </a:p>
        </p:txBody>
      </p:sp>
      <p:sp>
        <p:nvSpPr>
          <p:cNvPr id="11" name="Inhaltsplatzhalter 10"/>
          <p:cNvSpPr>
            <a:spLocks noGrp="1"/>
          </p:cNvSpPr>
          <p:nvPr>
            <p:ph idx="1"/>
          </p:nvPr>
        </p:nvSpPr>
        <p:spPr/>
        <p:txBody>
          <a:bodyPr/>
          <a:lstStyle/>
          <a:p>
            <a:pPr marL="269875" indent="-269875"/>
            <a:r>
              <a:rPr lang="en-US" dirty="0"/>
              <a:t>Current situation</a:t>
            </a:r>
          </a:p>
          <a:p>
            <a:pPr marL="269875" indent="-269875"/>
            <a:endParaRPr lang="en-US" dirty="0">
              <a:latin typeface="Open Sans Light"/>
              <a:ea typeface="Open Sans Light"/>
              <a:cs typeface="Open Sans Light"/>
            </a:endParaRPr>
          </a:p>
          <a:p>
            <a:pPr marL="269875" indent="-269875"/>
            <a:r>
              <a:rPr lang="en-US" dirty="0">
                <a:latin typeface="Open Sans Light"/>
                <a:ea typeface="Open Sans Light"/>
                <a:cs typeface="Open Sans Light"/>
              </a:rPr>
              <a:t>Related risks</a:t>
            </a:r>
          </a:p>
          <a:p>
            <a:pPr marL="269875" indent="-269875"/>
            <a:endParaRPr lang="en-US" dirty="0">
              <a:latin typeface="Open Sans Light"/>
              <a:ea typeface="Open Sans Light"/>
              <a:cs typeface="Open Sans Light"/>
            </a:endParaRPr>
          </a:p>
          <a:p>
            <a:pPr marL="269875" indent="-269875"/>
            <a:r>
              <a:rPr lang="en-US" dirty="0">
                <a:latin typeface="Open Sans Light"/>
                <a:ea typeface="Open Sans Light"/>
                <a:cs typeface="Open Sans Light"/>
              </a:rPr>
              <a:t>Suggestions</a:t>
            </a:r>
          </a:p>
          <a:p>
            <a:pPr marL="269875" indent="-269875"/>
            <a:endParaRPr lang="en-US" dirty="0">
              <a:ea typeface="Open Sans Light"/>
              <a:cs typeface="Open Sans Light"/>
            </a:endParaRPr>
          </a:p>
          <a:p>
            <a:pPr marL="269875" indent="-269875"/>
            <a:r>
              <a:rPr lang="en-US" dirty="0"/>
              <a:t>Roadmap</a:t>
            </a:r>
            <a:endParaRPr lang="en-US" dirty="0">
              <a:latin typeface="Open Sans Light"/>
              <a:ea typeface="Open Sans Light"/>
              <a:cs typeface="Open Sans Light"/>
            </a:endParaRPr>
          </a:p>
          <a:p>
            <a:pPr marL="269875" indent="-269875"/>
            <a:endParaRPr lang="en-US" dirty="0">
              <a:ea typeface="Open Sans Light"/>
              <a:cs typeface="Open Sans Light"/>
            </a:endParaRPr>
          </a:p>
          <a:p>
            <a:pPr marL="269875" indent="-269875"/>
            <a:r>
              <a:rPr lang="en-US" dirty="0"/>
              <a:t>Exporting this service to potential clients</a:t>
            </a:r>
            <a:endParaRPr lang="en-US" dirty="0">
              <a:latin typeface="Open Sans Light"/>
              <a:ea typeface="Open Sans Light"/>
              <a:cs typeface="Open Sans Light"/>
            </a:endParaRPr>
          </a:p>
          <a:p>
            <a:pPr marL="269875" indent="-269875"/>
            <a:endParaRPr lang="en-US" dirty="0">
              <a:ea typeface="Open Sans Light"/>
              <a:cs typeface="Open Sans Light"/>
            </a:endParaRPr>
          </a:p>
          <a:p>
            <a:pPr marL="269875" indent="-269875"/>
            <a:endParaRPr lang="en-US" dirty="0">
              <a:ea typeface="Open Sans Light"/>
              <a:cs typeface="Open Sans Light"/>
            </a:endParaRPr>
          </a:p>
        </p:txBody>
      </p:sp>
      <p:sp>
        <p:nvSpPr>
          <p:cNvPr id="16" name="Textplatzhalter 15"/>
          <p:cNvSpPr>
            <a:spLocks noGrp="1"/>
          </p:cNvSpPr>
          <p:nvPr>
            <p:ph type="body" sz="quarter" idx="10"/>
          </p:nvPr>
        </p:nvSpPr>
        <p:spPr/>
        <p:txBody>
          <a:bodyPr/>
          <a:lstStyle/>
          <a:p>
            <a:r>
              <a:rPr lang="de-DE" dirty="0"/>
              <a:t>Table of Content</a:t>
            </a:r>
          </a:p>
        </p:txBody>
      </p:sp>
      <p:sp>
        <p:nvSpPr>
          <p:cNvPr id="4" name="Fußzeilenplatzhalter 3"/>
          <p:cNvSpPr>
            <a:spLocks noGrp="1"/>
          </p:cNvSpPr>
          <p:nvPr>
            <p:ph type="ftr" sz="quarter" idx="3"/>
          </p:nvPr>
        </p:nvSpPr>
        <p:spPr/>
        <p:txBody>
          <a:bodyPr/>
          <a:lstStyle/>
          <a:p>
            <a:r>
              <a:rPr lang="de-DE" dirty="0"/>
              <a:t>Monitoring </a:t>
            </a:r>
            <a:r>
              <a:rPr lang="de-DE" dirty="0" err="1"/>
              <a:t>as</a:t>
            </a:r>
            <a:r>
              <a:rPr lang="de-DE" dirty="0"/>
              <a:t> a Service @ </a:t>
            </a:r>
            <a:r>
              <a:rPr lang="de-DE" dirty="0" err="1"/>
              <a:t>Piterion</a:t>
            </a:r>
            <a:endParaRPr lang="de-DE" dirty="0" err="1">
              <a:ea typeface="Open Sans"/>
              <a:cs typeface="Open Sans"/>
            </a:endParaRPr>
          </a:p>
        </p:txBody>
      </p:sp>
      <p:sp>
        <p:nvSpPr>
          <p:cNvPr id="5" name="Foliennummernplatzhalter 4"/>
          <p:cNvSpPr>
            <a:spLocks noGrp="1"/>
          </p:cNvSpPr>
          <p:nvPr>
            <p:ph type="sldNum" sz="quarter" idx="4"/>
          </p:nvPr>
        </p:nvSpPr>
        <p:spPr/>
        <p:txBody>
          <a:bodyPr/>
          <a:lstStyle/>
          <a:p>
            <a:fld id="{F82CE285-60AD-4A56-9B79-FEA8B8F01CED}" type="slidenum">
              <a:rPr lang="de-DE" smtClean="0"/>
              <a:pPr/>
              <a:t>2</a:t>
            </a:fld>
            <a:endParaRPr lang="de-DE"/>
          </a:p>
        </p:txBody>
      </p:sp>
    </p:spTree>
    <p:extLst>
      <p:ext uri="{BB962C8B-B14F-4D97-AF65-F5344CB8AC3E}">
        <p14:creationId xmlns:p14="http://schemas.microsoft.com/office/powerpoint/2010/main" val="1784302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Monitoring as a Service</a:t>
            </a:r>
            <a:endParaRPr lang="en-US" dirty="0">
              <a:ea typeface="Open Sans Light"/>
              <a:cs typeface="Open Sans Light"/>
            </a:endParaRPr>
          </a:p>
        </p:txBody>
      </p:sp>
      <p:sp>
        <p:nvSpPr>
          <p:cNvPr id="16" name="Textplatzhalter 15"/>
          <p:cNvSpPr>
            <a:spLocks noGrp="1"/>
          </p:cNvSpPr>
          <p:nvPr>
            <p:ph type="body" sz="quarter" idx="10"/>
          </p:nvPr>
        </p:nvSpPr>
        <p:spPr/>
        <p:txBody>
          <a:bodyPr/>
          <a:lstStyle/>
          <a:p>
            <a:r>
              <a:rPr lang="en-US" dirty="0">
                <a:ea typeface="Open Sans Light"/>
                <a:cs typeface="Open Sans Light"/>
              </a:rPr>
              <a:t>Current Situation</a:t>
            </a:r>
            <a:endParaRPr lang="de-DE" dirty="0">
              <a:ea typeface="Open Sans"/>
              <a:cs typeface="Open Sans"/>
            </a:endParaRPr>
          </a:p>
        </p:txBody>
      </p:sp>
      <p:sp>
        <p:nvSpPr>
          <p:cNvPr id="4" name="Fußzeilenplatzhalter 3"/>
          <p:cNvSpPr>
            <a:spLocks noGrp="1"/>
          </p:cNvSpPr>
          <p:nvPr>
            <p:ph type="ftr" sz="quarter" idx="3"/>
          </p:nvPr>
        </p:nvSpPr>
        <p:spPr/>
        <p:txBody>
          <a:bodyPr/>
          <a:lstStyle/>
          <a:p>
            <a:r>
              <a:rPr lang="de-DE" sz="600" dirty="0">
                <a:ea typeface="+mn-lt"/>
                <a:cs typeface="+mn-lt"/>
              </a:rPr>
              <a:t>Monitoring </a:t>
            </a:r>
            <a:r>
              <a:rPr lang="de-DE" sz="600" dirty="0" err="1">
                <a:ea typeface="+mn-lt"/>
                <a:cs typeface="+mn-lt"/>
              </a:rPr>
              <a:t>as</a:t>
            </a:r>
            <a:r>
              <a:rPr lang="de-DE" sz="600" dirty="0">
                <a:ea typeface="+mn-lt"/>
                <a:cs typeface="+mn-lt"/>
              </a:rPr>
              <a:t> a Service</a:t>
            </a:r>
            <a:r>
              <a:rPr lang="de-DE" sz="600" dirty="0"/>
              <a:t> @ </a:t>
            </a:r>
            <a:r>
              <a:rPr lang="de-DE" sz="600" dirty="0" err="1"/>
              <a:t>Piterion</a:t>
            </a:r>
            <a:endParaRPr lang="de-DE" sz="600" dirty="0" err="1">
              <a:ea typeface="Open Sans"/>
              <a:cs typeface="Open Sans"/>
            </a:endParaRPr>
          </a:p>
        </p:txBody>
      </p:sp>
      <p:sp>
        <p:nvSpPr>
          <p:cNvPr id="5" name="Foliennummernplatzhalter 4"/>
          <p:cNvSpPr>
            <a:spLocks noGrp="1"/>
          </p:cNvSpPr>
          <p:nvPr>
            <p:ph type="sldNum" sz="quarter" idx="4"/>
          </p:nvPr>
        </p:nvSpPr>
        <p:spPr/>
        <p:txBody>
          <a:bodyPr/>
          <a:lstStyle/>
          <a:p>
            <a:fld id="{F82CE285-60AD-4A56-9B79-FEA8B8F01CED}" type="slidenum">
              <a:rPr lang="de-DE" smtClean="0"/>
              <a:pPr/>
              <a:t>3</a:t>
            </a:fld>
            <a:endParaRPr lang="de-DE"/>
          </a:p>
        </p:txBody>
      </p:sp>
      <p:sp>
        <p:nvSpPr>
          <p:cNvPr id="3" name="TextBox 2">
            <a:extLst>
              <a:ext uri="{FF2B5EF4-FFF2-40B4-BE49-F238E27FC236}">
                <a16:creationId xmlns:a16="http://schemas.microsoft.com/office/drawing/2014/main" id="{83BFE584-B463-44A1-AE66-BE88197696B6}"/>
              </a:ext>
            </a:extLst>
          </p:cNvPr>
          <p:cNvSpPr txBox="1"/>
          <p:nvPr/>
        </p:nvSpPr>
        <p:spPr>
          <a:xfrm>
            <a:off x="473116" y="1417176"/>
            <a:ext cx="6108377" cy="3396690"/>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1200" dirty="0">
                <a:ea typeface="Open Sans SemiBold"/>
                <a:cs typeface="Open Sans SemiBold"/>
              </a:rPr>
              <a:t>The problem arises when looking at the current way Piterion handles its data about its running servers. We have no means other than connecting to the server to check its consumption statistics. This task is redundant and can take up a huge portion of a developer's time. </a:t>
            </a:r>
          </a:p>
          <a:p>
            <a:endParaRPr lang="en-US" sz="1200">
              <a:ea typeface="Open Sans SemiBold"/>
              <a:cs typeface="Open Sans SemiBold"/>
            </a:endParaRPr>
          </a:p>
          <a:p>
            <a:r>
              <a:rPr lang="en-US" sz="1200" dirty="0">
                <a:ea typeface="Open Sans SemiBold"/>
                <a:cs typeface="Open Sans SemiBold"/>
              </a:rPr>
              <a:t>But, for the sake of the example, let's assume we have a developer monitoring only 1 server. After logging in, he'll be executing some commands to check resources consumptions. The data will be scattered all over the place, in its raw form. Without graphs and visuals, it's hard to detect anomalies and patterns.</a:t>
            </a:r>
          </a:p>
          <a:p>
            <a:endParaRPr lang="en-US" sz="1200" dirty="0">
              <a:ea typeface="Open Sans SemiBold"/>
              <a:cs typeface="Open Sans SemiBold"/>
            </a:endParaRPr>
          </a:p>
          <a:p>
            <a:r>
              <a:rPr lang="en-US" sz="1200" dirty="0">
                <a:ea typeface="Open Sans SemiBold"/>
                <a:cs typeface="Open Sans SemiBold"/>
              </a:rPr>
              <a:t>Moreover, resource allocation for fresh servers is made with approximations that's not based on statistics/facts. This leads to Piterion overpaying/underpaying for its services' deployments.</a:t>
            </a:r>
          </a:p>
          <a:p>
            <a:endParaRPr lang="en-US" sz="1200" dirty="0">
              <a:ea typeface="Open Sans SemiBold"/>
              <a:cs typeface="Open Sans SemiBold"/>
            </a:endParaRPr>
          </a:p>
          <a:p>
            <a:r>
              <a:rPr lang="en-US" sz="1200" dirty="0">
                <a:ea typeface="Open Sans SemiBold"/>
                <a:cs typeface="Open Sans SemiBold"/>
              </a:rPr>
              <a:t>However, Piterion is maintaining a good number of servers. Given that only 1 server can pose a challenge, is there a way to have a versatile and efficient mechanism to monitor them?</a:t>
            </a:r>
          </a:p>
          <a:p>
            <a:endParaRPr lang="en-US" sz="1200" dirty="0">
              <a:ea typeface="Open Sans SemiBold"/>
              <a:cs typeface="Open Sans SemiBold"/>
            </a:endParaRPr>
          </a:p>
        </p:txBody>
      </p:sp>
    </p:spTree>
    <p:extLst>
      <p:ext uri="{BB962C8B-B14F-4D97-AF65-F5344CB8AC3E}">
        <p14:creationId xmlns:p14="http://schemas.microsoft.com/office/powerpoint/2010/main" val="2929603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Monitoring as a Service</a:t>
            </a:r>
            <a:endParaRPr lang="en-US" dirty="0"/>
          </a:p>
        </p:txBody>
      </p:sp>
      <p:sp>
        <p:nvSpPr>
          <p:cNvPr id="16" name="Textplatzhalter 15"/>
          <p:cNvSpPr>
            <a:spLocks noGrp="1"/>
          </p:cNvSpPr>
          <p:nvPr>
            <p:ph type="body" sz="quarter" idx="10"/>
          </p:nvPr>
        </p:nvSpPr>
        <p:spPr/>
        <p:txBody>
          <a:bodyPr/>
          <a:lstStyle/>
          <a:p>
            <a:r>
              <a:rPr lang="en-US" dirty="0">
                <a:ea typeface="Open Sans Light"/>
                <a:cs typeface="Open Sans Light"/>
              </a:rPr>
              <a:t>Risks</a:t>
            </a:r>
            <a:endParaRPr lang="de-DE" dirty="0"/>
          </a:p>
        </p:txBody>
      </p:sp>
      <p:sp>
        <p:nvSpPr>
          <p:cNvPr id="4" name="Fußzeilenplatzhalter 3"/>
          <p:cNvSpPr>
            <a:spLocks noGrp="1"/>
          </p:cNvSpPr>
          <p:nvPr>
            <p:ph type="ftr" sz="quarter" idx="3"/>
          </p:nvPr>
        </p:nvSpPr>
        <p:spPr/>
        <p:txBody>
          <a:bodyPr/>
          <a:lstStyle/>
          <a:p>
            <a:r>
              <a:rPr lang="de-DE" sz="600" dirty="0">
                <a:ea typeface="+mn-lt"/>
                <a:cs typeface="+mn-lt"/>
              </a:rPr>
              <a:t>Monitoring </a:t>
            </a:r>
            <a:r>
              <a:rPr lang="de-DE" sz="600" dirty="0" err="1">
                <a:ea typeface="+mn-lt"/>
                <a:cs typeface="+mn-lt"/>
              </a:rPr>
              <a:t>as</a:t>
            </a:r>
            <a:r>
              <a:rPr lang="de-DE" sz="600" dirty="0">
                <a:ea typeface="+mn-lt"/>
                <a:cs typeface="+mn-lt"/>
              </a:rPr>
              <a:t> a Service </a:t>
            </a:r>
            <a:r>
              <a:rPr lang="de-DE" sz="600" dirty="0"/>
              <a:t>@ </a:t>
            </a:r>
            <a:r>
              <a:rPr lang="de-DE" sz="600" dirty="0" err="1"/>
              <a:t>Piterion</a:t>
            </a:r>
            <a:endParaRPr lang="de-DE" sz="600">
              <a:ea typeface="Open Sans"/>
              <a:cs typeface="Open Sans"/>
            </a:endParaRPr>
          </a:p>
        </p:txBody>
      </p:sp>
      <p:sp>
        <p:nvSpPr>
          <p:cNvPr id="5" name="Foliennummernplatzhalter 4"/>
          <p:cNvSpPr>
            <a:spLocks noGrp="1"/>
          </p:cNvSpPr>
          <p:nvPr>
            <p:ph type="sldNum" sz="quarter" idx="4"/>
          </p:nvPr>
        </p:nvSpPr>
        <p:spPr/>
        <p:txBody>
          <a:bodyPr/>
          <a:lstStyle/>
          <a:p>
            <a:fld id="{F82CE285-60AD-4A56-9B79-FEA8B8F01CED}" type="slidenum">
              <a:rPr lang="de-DE" smtClean="0"/>
              <a:pPr/>
              <a:t>4</a:t>
            </a:fld>
            <a:endParaRPr lang="de-DE"/>
          </a:p>
        </p:txBody>
      </p:sp>
      <p:sp>
        <p:nvSpPr>
          <p:cNvPr id="3" name="TextBox 2">
            <a:extLst>
              <a:ext uri="{FF2B5EF4-FFF2-40B4-BE49-F238E27FC236}">
                <a16:creationId xmlns:a16="http://schemas.microsoft.com/office/drawing/2014/main" id="{83BFE584-B463-44A1-AE66-BE88197696B6}"/>
              </a:ext>
            </a:extLst>
          </p:cNvPr>
          <p:cNvSpPr txBox="1"/>
          <p:nvPr/>
        </p:nvSpPr>
        <p:spPr>
          <a:xfrm>
            <a:off x="440262" y="1327219"/>
            <a:ext cx="6108377" cy="265802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1200" dirty="0">
                <a:ea typeface="Open Sans SemiBold"/>
                <a:cs typeface="Open Sans SemiBold"/>
              </a:rPr>
              <a:t>Not having a monitoring tool can pose many risks such as:</a:t>
            </a:r>
          </a:p>
          <a:p>
            <a:endParaRPr lang="en-US" sz="1200" dirty="0">
              <a:ea typeface="Open Sans SemiBold"/>
              <a:cs typeface="Open Sans SemiBold"/>
            </a:endParaRPr>
          </a:p>
          <a:p>
            <a:pPr marL="171450" indent="-171450">
              <a:buFont typeface="Arial"/>
              <a:buChar char="•"/>
            </a:pPr>
            <a:r>
              <a:rPr lang="en-US" sz="1200" dirty="0">
                <a:ea typeface="Open Sans SemiBold"/>
                <a:cs typeface="Open Sans SemiBold"/>
              </a:rPr>
              <a:t>Not having the ability to detect anomalies.</a:t>
            </a:r>
          </a:p>
          <a:p>
            <a:pPr marL="171450" indent="-171450">
              <a:buFont typeface="Arial"/>
              <a:buChar char="•"/>
            </a:pPr>
            <a:r>
              <a:rPr lang="en-US" sz="1200" dirty="0">
                <a:ea typeface="Open Sans SemiBold"/>
                <a:cs typeface="Open Sans SemiBold"/>
              </a:rPr>
              <a:t>Not being able to foresee/detect large inbound traffic.</a:t>
            </a:r>
          </a:p>
          <a:p>
            <a:pPr marL="171450" indent="-171450">
              <a:buFont typeface="Arial"/>
              <a:buChar char="•"/>
            </a:pPr>
            <a:r>
              <a:rPr lang="en-US" sz="1200" dirty="0">
                <a:ea typeface="Open Sans SemiBold"/>
                <a:cs typeface="Open Sans SemiBold"/>
              </a:rPr>
              <a:t>Not giving oneself a grace period after anomaly detection to roll out patches/fixes before many users get affected.</a:t>
            </a:r>
          </a:p>
          <a:p>
            <a:pPr marL="171450" indent="-171450">
              <a:buFont typeface="Arial"/>
              <a:buChar char="•"/>
            </a:pPr>
            <a:r>
              <a:rPr lang="en-US" sz="1200" dirty="0">
                <a:ea typeface="Open Sans SemiBold"/>
                <a:cs typeface="Open Sans SemiBold"/>
              </a:rPr>
              <a:t>No precise setting of performance benchmarks.</a:t>
            </a:r>
          </a:p>
          <a:p>
            <a:pPr marL="171450" indent="-171450">
              <a:buFont typeface="Arial"/>
              <a:buChar char="•"/>
            </a:pPr>
            <a:r>
              <a:rPr lang="en-US" sz="1200" dirty="0">
                <a:ea typeface="Open Sans SemiBold"/>
                <a:cs typeface="Open Sans SemiBold"/>
              </a:rPr>
              <a:t>Human resources can be wasted on menial tasks that can be easily affected by human error.</a:t>
            </a:r>
          </a:p>
          <a:p>
            <a:pPr marL="171450" indent="-171450">
              <a:buFont typeface="Arial"/>
              <a:buChar char="•"/>
            </a:pPr>
            <a:r>
              <a:rPr lang="en-US" sz="1200" dirty="0">
                <a:ea typeface="Open Sans SemiBold"/>
                <a:cs typeface="Open Sans SemiBold"/>
              </a:rPr>
              <a:t>Not being able to set cost expectations of scaled services.</a:t>
            </a:r>
          </a:p>
          <a:p>
            <a:pPr marL="171450" indent="-171450">
              <a:buFont typeface="Arial"/>
              <a:buChar char="•"/>
            </a:pPr>
            <a:r>
              <a:rPr lang="en-US" sz="1200" dirty="0">
                <a:ea typeface="Open Sans SemiBold"/>
                <a:cs typeface="Open Sans SemiBold"/>
              </a:rPr>
              <a:t>Not having the ability to detect user behavior patterns and make strategic decisions accordingly.</a:t>
            </a:r>
          </a:p>
          <a:p>
            <a:pPr marL="171450" indent="-171450">
              <a:buFont typeface="Arial"/>
              <a:buChar char="•"/>
            </a:pPr>
            <a:r>
              <a:rPr lang="en-US" sz="1200" dirty="0">
                <a:ea typeface="Open Sans SemiBold"/>
                <a:cs typeface="Open Sans SemiBold"/>
              </a:rPr>
              <a:t>Not having an overview of the databases states, health, disk management...</a:t>
            </a:r>
          </a:p>
          <a:p>
            <a:endParaRPr lang="en-US" sz="1200" dirty="0">
              <a:ea typeface="Open Sans SemiBold"/>
              <a:cs typeface="Open Sans SemiBold"/>
            </a:endParaRPr>
          </a:p>
        </p:txBody>
      </p:sp>
    </p:spTree>
    <p:extLst>
      <p:ext uri="{BB962C8B-B14F-4D97-AF65-F5344CB8AC3E}">
        <p14:creationId xmlns:p14="http://schemas.microsoft.com/office/powerpoint/2010/main" val="2997725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ea typeface="Open Sans Light"/>
                <a:cs typeface="Open Sans Light"/>
              </a:rPr>
              <a:t>Grafana</a:t>
            </a:r>
            <a:endParaRPr lang="en-US" dirty="0"/>
          </a:p>
        </p:txBody>
      </p:sp>
      <p:sp>
        <p:nvSpPr>
          <p:cNvPr id="16" name="Textplatzhalter 15"/>
          <p:cNvSpPr>
            <a:spLocks noGrp="1"/>
          </p:cNvSpPr>
          <p:nvPr>
            <p:ph type="body" sz="quarter" idx="10"/>
          </p:nvPr>
        </p:nvSpPr>
        <p:spPr>
          <a:xfrm>
            <a:off x="390758" y="868867"/>
            <a:ext cx="5027069" cy="257369"/>
          </a:xfrm>
        </p:spPr>
        <p:txBody>
          <a:bodyPr/>
          <a:lstStyle/>
          <a:p>
            <a:r>
              <a:rPr lang="en-US" dirty="0">
                <a:ea typeface="Open Sans"/>
                <a:cs typeface="Open Sans"/>
              </a:rPr>
              <a:t>A Graphical monitoring dashboard</a:t>
            </a:r>
            <a:endParaRPr lang="en-US" dirty="0"/>
          </a:p>
        </p:txBody>
      </p:sp>
      <p:sp>
        <p:nvSpPr>
          <p:cNvPr id="4" name="Fußzeilenplatzhalter 3"/>
          <p:cNvSpPr>
            <a:spLocks noGrp="1"/>
          </p:cNvSpPr>
          <p:nvPr>
            <p:ph type="ftr" sz="quarter" idx="3"/>
          </p:nvPr>
        </p:nvSpPr>
        <p:spPr/>
        <p:txBody>
          <a:bodyPr/>
          <a:lstStyle/>
          <a:p>
            <a:r>
              <a:rPr lang="de-DE" sz="600" dirty="0">
                <a:ea typeface="+mn-lt"/>
                <a:cs typeface="+mn-lt"/>
              </a:rPr>
              <a:t>Monitoring </a:t>
            </a:r>
            <a:r>
              <a:rPr lang="de-DE" sz="600" dirty="0" err="1">
                <a:ea typeface="+mn-lt"/>
                <a:cs typeface="+mn-lt"/>
              </a:rPr>
              <a:t>as</a:t>
            </a:r>
            <a:r>
              <a:rPr lang="de-DE" sz="600" dirty="0">
                <a:ea typeface="+mn-lt"/>
                <a:cs typeface="+mn-lt"/>
              </a:rPr>
              <a:t> a Service </a:t>
            </a:r>
            <a:r>
              <a:rPr lang="de-DE" sz="600" dirty="0"/>
              <a:t>@ </a:t>
            </a:r>
            <a:r>
              <a:rPr lang="de-DE" sz="600" dirty="0" err="1"/>
              <a:t>Piterion</a:t>
            </a:r>
            <a:endParaRPr lang="de-DE" sz="600">
              <a:ea typeface="Open Sans"/>
              <a:cs typeface="Open Sans"/>
            </a:endParaRPr>
          </a:p>
        </p:txBody>
      </p:sp>
      <p:sp>
        <p:nvSpPr>
          <p:cNvPr id="5" name="Foliennummernplatzhalter 4"/>
          <p:cNvSpPr>
            <a:spLocks noGrp="1"/>
          </p:cNvSpPr>
          <p:nvPr>
            <p:ph type="sldNum" sz="quarter" idx="4"/>
          </p:nvPr>
        </p:nvSpPr>
        <p:spPr/>
        <p:txBody>
          <a:bodyPr/>
          <a:lstStyle/>
          <a:p>
            <a:fld id="{F82CE285-60AD-4A56-9B79-FEA8B8F01CED}" type="slidenum">
              <a:rPr lang="de-DE" smtClean="0"/>
              <a:pPr/>
              <a:t>5</a:t>
            </a:fld>
            <a:endParaRPr lang="de-DE"/>
          </a:p>
        </p:txBody>
      </p:sp>
      <p:sp>
        <p:nvSpPr>
          <p:cNvPr id="3" name="TextBox 2">
            <a:extLst>
              <a:ext uri="{FF2B5EF4-FFF2-40B4-BE49-F238E27FC236}">
                <a16:creationId xmlns:a16="http://schemas.microsoft.com/office/drawing/2014/main" id="{83BFE584-B463-44A1-AE66-BE88197696B6}"/>
              </a:ext>
            </a:extLst>
          </p:cNvPr>
          <p:cNvSpPr txBox="1"/>
          <p:nvPr/>
        </p:nvSpPr>
        <p:spPr>
          <a:xfrm>
            <a:off x="320374" y="1254797"/>
            <a:ext cx="5183226" cy="1550031"/>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1200" dirty="0">
                <a:ea typeface="Open Sans SemiBold"/>
                <a:cs typeface="Open Sans SemiBold"/>
              </a:rPr>
              <a:t>We have produced an almost 0-cost solution to achieve this. We will be using a set of FOSS(Free Open Source Software).</a:t>
            </a:r>
          </a:p>
          <a:p>
            <a:endParaRPr lang="en-US" sz="1200" dirty="0">
              <a:ea typeface="+mn-lt"/>
              <a:cs typeface="+mn-lt"/>
            </a:endParaRPr>
          </a:p>
          <a:p>
            <a:endParaRPr lang="en-US" sz="1200" dirty="0">
              <a:ea typeface="+mn-lt"/>
              <a:cs typeface="+mn-lt"/>
            </a:endParaRPr>
          </a:p>
          <a:p>
            <a:r>
              <a:rPr lang="en-US" sz="1200" dirty="0">
                <a:ea typeface="+mn-lt"/>
                <a:cs typeface="+mn-lt"/>
              </a:rPr>
              <a:t>Grafana is a multi-platform open source analytics and interactive visualization web application. It provides charts, graphs, and alerts for the web when connected to supported data sources.</a:t>
            </a:r>
            <a:endParaRPr lang="en-US" dirty="0"/>
          </a:p>
          <a:p>
            <a:endParaRPr lang="en-US" sz="1200" dirty="0">
              <a:ea typeface="Open Sans SemiBold"/>
              <a:cs typeface="Open Sans SemiBold"/>
            </a:endParaRPr>
          </a:p>
        </p:txBody>
      </p:sp>
      <p:sp>
        <p:nvSpPr>
          <p:cNvPr id="7" name="TextBox 6">
            <a:extLst>
              <a:ext uri="{FF2B5EF4-FFF2-40B4-BE49-F238E27FC236}">
                <a16:creationId xmlns:a16="http://schemas.microsoft.com/office/drawing/2014/main" id="{BAB709AE-D1C9-4887-AD8D-32945538AE6E}"/>
              </a:ext>
            </a:extLst>
          </p:cNvPr>
          <p:cNvSpPr txBox="1"/>
          <p:nvPr/>
        </p:nvSpPr>
        <p:spPr>
          <a:xfrm>
            <a:off x="374581" y="2896239"/>
            <a:ext cx="5059422" cy="626701"/>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1200" dirty="0">
                <a:ea typeface="Open Sans SemiBold"/>
                <a:cs typeface="Open Sans SemiBold"/>
              </a:rPr>
              <a:t>This is where we aggregate all the data coming from different connected servers. See detailed graphs and take decisions based on factual statistics</a:t>
            </a:r>
            <a:endParaRPr lang="en-US" sz="1200" dirty="0">
              <a:ea typeface="Open Sans SemiBold" panose="020B0706030804020204" pitchFamily="34" charset="0"/>
              <a:cs typeface="Open Sans SemiBold" panose="020B0706030804020204" pitchFamily="34" charset="0"/>
            </a:endParaRPr>
          </a:p>
        </p:txBody>
      </p:sp>
      <p:pic>
        <p:nvPicPr>
          <p:cNvPr id="8" name="Picture 8" descr="Logo&#10;&#10;Description automatically generated">
            <a:extLst>
              <a:ext uri="{FF2B5EF4-FFF2-40B4-BE49-F238E27FC236}">
                <a16:creationId xmlns:a16="http://schemas.microsoft.com/office/drawing/2014/main" id="{27E50255-B9AD-4FBD-9CCF-045515BE35CF}"/>
              </a:ext>
            </a:extLst>
          </p:cNvPr>
          <p:cNvPicPr>
            <a:picLocks noChangeAspect="1"/>
          </p:cNvPicPr>
          <p:nvPr/>
        </p:nvPicPr>
        <p:blipFill>
          <a:blip r:embed="rId2"/>
          <a:stretch>
            <a:fillRect/>
          </a:stretch>
        </p:blipFill>
        <p:spPr>
          <a:xfrm>
            <a:off x="6665806" y="1853841"/>
            <a:ext cx="1672542" cy="1705704"/>
          </a:xfrm>
          <a:prstGeom prst="rect">
            <a:avLst/>
          </a:prstGeom>
        </p:spPr>
      </p:pic>
    </p:spTree>
    <p:extLst>
      <p:ext uri="{BB962C8B-B14F-4D97-AF65-F5344CB8AC3E}">
        <p14:creationId xmlns:p14="http://schemas.microsoft.com/office/powerpoint/2010/main" val="711633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ea typeface="Open Sans Light"/>
                <a:cs typeface="Open Sans Light"/>
              </a:rPr>
              <a:t>MONITORING as a service</a:t>
            </a:r>
            <a:endParaRPr lang="en-US" dirty="0"/>
          </a:p>
        </p:txBody>
      </p:sp>
      <p:sp>
        <p:nvSpPr>
          <p:cNvPr id="16" name="Textplatzhalter 15"/>
          <p:cNvSpPr>
            <a:spLocks noGrp="1"/>
          </p:cNvSpPr>
          <p:nvPr>
            <p:ph type="body" sz="quarter" idx="10"/>
          </p:nvPr>
        </p:nvSpPr>
        <p:spPr>
          <a:xfrm>
            <a:off x="390758" y="868867"/>
            <a:ext cx="5027069" cy="257369"/>
          </a:xfrm>
        </p:spPr>
        <p:txBody>
          <a:bodyPr/>
          <a:lstStyle/>
          <a:p>
            <a:r>
              <a:rPr lang="en-US" dirty="0">
                <a:ea typeface="Open Sans"/>
                <a:cs typeface="Open Sans"/>
              </a:rPr>
              <a:t>GRAFANA: A Graphical monitoring dashboard</a:t>
            </a:r>
            <a:endParaRPr lang="en-US" dirty="0"/>
          </a:p>
        </p:txBody>
      </p:sp>
      <p:sp>
        <p:nvSpPr>
          <p:cNvPr id="4" name="Fußzeilenplatzhalter 3"/>
          <p:cNvSpPr>
            <a:spLocks noGrp="1"/>
          </p:cNvSpPr>
          <p:nvPr>
            <p:ph type="ftr" sz="quarter" idx="3"/>
          </p:nvPr>
        </p:nvSpPr>
        <p:spPr/>
        <p:txBody>
          <a:bodyPr/>
          <a:lstStyle/>
          <a:p>
            <a:r>
              <a:rPr lang="de-DE" sz="600" dirty="0">
                <a:ea typeface="+mn-lt"/>
                <a:cs typeface="+mn-lt"/>
              </a:rPr>
              <a:t>Monitoring </a:t>
            </a:r>
            <a:r>
              <a:rPr lang="de-DE" sz="600" dirty="0" err="1">
                <a:ea typeface="+mn-lt"/>
                <a:cs typeface="+mn-lt"/>
              </a:rPr>
              <a:t>as</a:t>
            </a:r>
            <a:r>
              <a:rPr lang="de-DE" sz="600" dirty="0">
                <a:ea typeface="+mn-lt"/>
                <a:cs typeface="+mn-lt"/>
              </a:rPr>
              <a:t> a Service </a:t>
            </a:r>
            <a:r>
              <a:rPr lang="de-DE" sz="600" dirty="0"/>
              <a:t>@ </a:t>
            </a:r>
            <a:r>
              <a:rPr lang="de-DE" sz="600" dirty="0" err="1"/>
              <a:t>Piterion</a:t>
            </a:r>
            <a:endParaRPr lang="de-DE" sz="600">
              <a:ea typeface="Open Sans"/>
              <a:cs typeface="Open Sans"/>
            </a:endParaRPr>
          </a:p>
        </p:txBody>
      </p:sp>
      <p:sp>
        <p:nvSpPr>
          <p:cNvPr id="5" name="Foliennummernplatzhalter 4"/>
          <p:cNvSpPr>
            <a:spLocks noGrp="1"/>
          </p:cNvSpPr>
          <p:nvPr>
            <p:ph type="sldNum" sz="quarter" idx="4"/>
          </p:nvPr>
        </p:nvSpPr>
        <p:spPr/>
        <p:txBody>
          <a:bodyPr/>
          <a:lstStyle/>
          <a:p>
            <a:fld id="{F82CE285-60AD-4A56-9B79-FEA8B8F01CED}" type="slidenum">
              <a:rPr lang="de-DE" smtClean="0"/>
              <a:pPr/>
              <a:t>6</a:t>
            </a:fld>
            <a:endParaRPr lang="de-DE"/>
          </a:p>
        </p:txBody>
      </p:sp>
      <p:pic>
        <p:nvPicPr>
          <p:cNvPr id="6" name="Picture 6" descr="Graphical user interface, chart&#10;&#10;Description automatically generated">
            <a:extLst>
              <a:ext uri="{FF2B5EF4-FFF2-40B4-BE49-F238E27FC236}">
                <a16:creationId xmlns:a16="http://schemas.microsoft.com/office/drawing/2014/main" id="{98F8A7DD-F667-4A90-AEFB-95427EF25B4D}"/>
              </a:ext>
            </a:extLst>
          </p:cNvPr>
          <p:cNvPicPr>
            <a:picLocks noChangeAspect="1"/>
          </p:cNvPicPr>
          <p:nvPr/>
        </p:nvPicPr>
        <p:blipFill>
          <a:blip r:embed="rId2"/>
          <a:stretch>
            <a:fillRect/>
          </a:stretch>
        </p:blipFill>
        <p:spPr>
          <a:xfrm>
            <a:off x="609165" y="1126236"/>
            <a:ext cx="7450314" cy="3729299"/>
          </a:xfrm>
          <a:prstGeom prst="rect">
            <a:avLst/>
          </a:prstGeom>
        </p:spPr>
      </p:pic>
    </p:spTree>
    <p:extLst>
      <p:ext uri="{BB962C8B-B14F-4D97-AF65-F5344CB8AC3E}">
        <p14:creationId xmlns:p14="http://schemas.microsoft.com/office/powerpoint/2010/main" val="248127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ea typeface="Open Sans Light"/>
                <a:cs typeface="Open Sans Light"/>
              </a:rPr>
              <a:t>MONITORING as a service</a:t>
            </a:r>
            <a:endParaRPr lang="en-US" dirty="0"/>
          </a:p>
        </p:txBody>
      </p:sp>
      <p:sp>
        <p:nvSpPr>
          <p:cNvPr id="16" name="Textplatzhalter 15"/>
          <p:cNvSpPr>
            <a:spLocks noGrp="1"/>
          </p:cNvSpPr>
          <p:nvPr>
            <p:ph type="body" sz="quarter" idx="10"/>
          </p:nvPr>
        </p:nvSpPr>
        <p:spPr>
          <a:xfrm>
            <a:off x="390758" y="868867"/>
            <a:ext cx="5027069" cy="257369"/>
          </a:xfrm>
        </p:spPr>
        <p:txBody>
          <a:bodyPr/>
          <a:lstStyle/>
          <a:p>
            <a:r>
              <a:rPr lang="en-US" dirty="0">
                <a:ea typeface="Open Sans"/>
                <a:cs typeface="Open Sans"/>
              </a:rPr>
              <a:t>GRAFANA: A Graphical monitoring dashboard</a:t>
            </a:r>
            <a:endParaRPr lang="en-US" dirty="0"/>
          </a:p>
        </p:txBody>
      </p:sp>
      <p:sp>
        <p:nvSpPr>
          <p:cNvPr id="4" name="Fußzeilenplatzhalter 3"/>
          <p:cNvSpPr>
            <a:spLocks noGrp="1"/>
          </p:cNvSpPr>
          <p:nvPr>
            <p:ph type="ftr" sz="quarter" idx="3"/>
          </p:nvPr>
        </p:nvSpPr>
        <p:spPr/>
        <p:txBody>
          <a:bodyPr/>
          <a:lstStyle/>
          <a:p>
            <a:r>
              <a:rPr lang="de-DE" sz="600" dirty="0">
                <a:ea typeface="+mn-lt"/>
                <a:cs typeface="+mn-lt"/>
              </a:rPr>
              <a:t>Monitoring </a:t>
            </a:r>
            <a:r>
              <a:rPr lang="de-DE" sz="600" dirty="0" err="1">
                <a:ea typeface="+mn-lt"/>
                <a:cs typeface="+mn-lt"/>
              </a:rPr>
              <a:t>as</a:t>
            </a:r>
            <a:r>
              <a:rPr lang="de-DE" sz="600" dirty="0">
                <a:ea typeface="+mn-lt"/>
                <a:cs typeface="+mn-lt"/>
              </a:rPr>
              <a:t> a Service </a:t>
            </a:r>
            <a:r>
              <a:rPr lang="de-DE" sz="600" dirty="0"/>
              <a:t>@ </a:t>
            </a:r>
            <a:r>
              <a:rPr lang="de-DE" sz="600" dirty="0" err="1"/>
              <a:t>Piterion</a:t>
            </a:r>
            <a:endParaRPr lang="de-DE" sz="600">
              <a:ea typeface="Open Sans"/>
              <a:cs typeface="Open Sans"/>
            </a:endParaRPr>
          </a:p>
        </p:txBody>
      </p:sp>
      <p:sp>
        <p:nvSpPr>
          <p:cNvPr id="5" name="Foliennummernplatzhalter 4"/>
          <p:cNvSpPr>
            <a:spLocks noGrp="1"/>
          </p:cNvSpPr>
          <p:nvPr>
            <p:ph type="sldNum" sz="quarter" idx="4"/>
          </p:nvPr>
        </p:nvSpPr>
        <p:spPr/>
        <p:txBody>
          <a:bodyPr/>
          <a:lstStyle/>
          <a:p>
            <a:fld id="{F82CE285-60AD-4A56-9B79-FEA8B8F01CED}" type="slidenum">
              <a:rPr lang="de-DE" smtClean="0"/>
              <a:pPr/>
              <a:t>7</a:t>
            </a:fld>
            <a:endParaRPr lang="de-DE"/>
          </a:p>
        </p:txBody>
      </p:sp>
      <p:pic>
        <p:nvPicPr>
          <p:cNvPr id="7" name="Picture 6">
            <a:extLst>
              <a:ext uri="{FF2B5EF4-FFF2-40B4-BE49-F238E27FC236}">
                <a16:creationId xmlns:a16="http://schemas.microsoft.com/office/drawing/2014/main" id="{72E32C8E-5398-4922-A041-1E53F71F88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241" y="1126236"/>
            <a:ext cx="7540592" cy="3797141"/>
          </a:xfrm>
          <a:prstGeom prst="rect">
            <a:avLst/>
          </a:prstGeom>
        </p:spPr>
      </p:pic>
    </p:spTree>
    <p:extLst>
      <p:ext uri="{BB962C8B-B14F-4D97-AF65-F5344CB8AC3E}">
        <p14:creationId xmlns:p14="http://schemas.microsoft.com/office/powerpoint/2010/main" val="37547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a:t>Monitoring as a service</a:t>
            </a:r>
            <a:endParaRPr lang="en-US" dirty="0"/>
          </a:p>
        </p:txBody>
      </p:sp>
      <p:sp>
        <p:nvSpPr>
          <p:cNvPr id="16" name="Textplatzhalter 15"/>
          <p:cNvSpPr>
            <a:spLocks noGrp="1"/>
          </p:cNvSpPr>
          <p:nvPr>
            <p:ph type="body" sz="quarter" idx="10"/>
          </p:nvPr>
        </p:nvSpPr>
        <p:spPr>
          <a:xfrm>
            <a:off x="390758" y="868867"/>
            <a:ext cx="5027069" cy="257369"/>
          </a:xfrm>
        </p:spPr>
        <p:txBody>
          <a:bodyPr/>
          <a:lstStyle/>
          <a:p>
            <a:r>
              <a:rPr lang="en-US" dirty="0">
                <a:ea typeface="Open Sans Light"/>
                <a:cs typeface="Open Sans Light"/>
              </a:rPr>
              <a:t>Prometheus: </a:t>
            </a:r>
            <a:r>
              <a:rPr lang="en-US" dirty="0">
                <a:ea typeface="Open Sans"/>
                <a:cs typeface="Open Sans"/>
              </a:rPr>
              <a:t>A Time Series Database</a:t>
            </a:r>
          </a:p>
        </p:txBody>
      </p:sp>
      <p:sp>
        <p:nvSpPr>
          <p:cNvPr id="4" name="Fußzeilenplatzhalter 3"/>
          <p:cNvSpPr>
            <a:spLocks noGrp="1"/>
          </p:cNvSpPr>
          <p:nvPr>
            <p:ph type="ftr" sz="quarter" idx="3"/>
          </p:nvPr>
        </p:nvSpPr>
        <p:spPr/>
        <p:txBody>
          <a:bodyPr/>
          <a:lstStyle/>
          <a:p>
            <a:r>
              <a:rPr lang="de-DE" sz="600" dirty="0">
                <a:ea typeface="+mn-lt"/>
                <a:cs typeface="+mn-lt"/>
              </a:rPr>
              <a:t>Monitoring </a:t>
            </a:r>
            <a:r>
              <a:rPr lang="de-DE" sz="600" dirty="0" err="1">
                <a:ea typeface="+mn-lt"/>
                <a:cs typeface="+mn-lt"/>
              </a:rPr>
              <a:t>as</a:t>
            </a:r>
            <a:r>
              <a:rPr lang="de-DE" sz="600" dirty="0">
                <a:ea typeface="+mn-lt"/>
                <a:cs typeface="+mn-lt"/>
              </a:rPr>
              <a:t> a Service </a:t>
            </a:r>
            <a:r>
              <a:rPr lang="de-DE" sz="600" dirty="0"/>
              <a:t>@ </a:t>
            </a:r>
            <a:r>
              <a:rPr lang="de-DE" sz="600" dirty="0" err="1"/>
              <a:t>Piterion</a:t>
            </a:r>
            <a:endParaRPr lang="de-DE" sz="600" dirty="0">
              <a:ea typeface="Open Sans"/>
              <a:cs typeface="Open Sans"/>
            </a:endParaRPr>
          </a:p>
        </p:txBody>
      </p:sp>
      <p:sp>
        <p:nvSpPr>
          <p:cNvPr id="5" name="Foliennummernplatzhalter 4"/>
          <p:cNvSpPr>
            <a:spLocks noGrp="1"/>
          </p:cNvSpPr>
          <p:nvPr>
            <p:ph type="sldNum" sz="quarter" idx="4"/>
          </p:nvPr>
        </p:nvSpPr>
        <p:spPr/>
        <p:txBody>
          <a:bodyPr/>
          <a:lstStyle/>
          <a:p>
            <a:fld id="{F82CE285-60AD-4A56-9B79-FEA8B8F01CED}" type="slidenum">
              <a:rPr lang="de-DE" smtClean="0"/>
              <a:pPr/>
              <a:t>8</a:t>
            </a:fld>
            <a:endParaRPr lang="de-DE"/>
          </a:p>
        </p:txBody>
      </p:sp>
      <p:sp>
        <p:nvSpPr>
          <p:cNvPr id="3" name="TextBox 2">
            <a:extLst>
              <a:ext uri="{FF2B5EF4-FFF2-40B4-BE49-F238E27FC236}">
                <a16:creationId xmlns:a16="http://schemas.microsoft.com/office/drawing/2014/main" id="{83BFE584-B463-44A1-AE66-BE88197696B6}"/>
              </a:ext>
            </a:extLst>
          </p:cNvPr>
          <p:cNvSpPr txBox="1"/>
          <p:nvPr/>
        </p:nvSpPr>
        <p:spPr>
          <a:xfrm>
            <a:off x="393540" y="1815056"/>
            <a:ext cx="5146232" cy="118069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1200" dirty="0">
                <a:ea typeface="Open Sans"/>
                <a:cs typeface="Open Sans"/>
              </a:rPr>
              <a:t>This is where the data streamed from the different nodes will be stored. </a:t>
            </a:r>
          </a:p>
          <a:p>
            <a:r>
              <a:rPr lang="en-US" sz="1200" dirty="0">
                <a:ea typeface="Open Sans"/>
                <a:cs typeface="Open Sans"/>
              </a:rPr>
              <a:t>It has its own Query language called </a:t>
            </a:r>
            <a:r>
              <a:rPr lang="en-US" sz="1200" dirty="0" err="1">
                <a:ea typeface="Open Sans"/>
                <a:cs typeface="Open Sans"/>
              </a:rPr>
              <a:t>PromQL</a:t>
            </a:r>
            <a:r>
              <a:rPr lang="en-US" sz="1200" dirty="0">
                <a:ea typeface="Open Sans"/>
                <a:cs typeface="Open Sans"/>
              </a:rPr>
              <a:t>. But we don't need to spend any time on this tool to get accustomed to it as Grafana automatically handles it under the hood when we add Prometheus as a Datasource from the Grafana dashboard.</a:t>
            </a:r>
          </a:p>
        </p:txBody>
      </p:sp>
      <p:sp>
        <p:nvSpPr>
          <p:cNvPr id="7" name="TextBox 6">
            <a:extLst>
              <a:ext uri="{FF2B5EF4-FFF2-40B4-BE49-F238E27FC236}">
                <a16:creationId xmlns:a16="http://schemas.microsoft.com/office/drawing/2014/main" id="{BAB709AE-D1C9-4887-AD8D-32945538AE6E}"/>
              </a:ext>
            </a:extLst>
          </p:cNvPr>
          <p:cNvSpPr txBox="1"/>
          <p:nvPr/>
        </p:nvSpPr>
        <p:spPr>
          <a:xfrm>
            <a:off x="371836" y="2972524"/>
            <a:ext cx="5059422" cy="25736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endParaRPr lang="en-US" sz="1200" dirty="0">
              <a:ea typeface="Open Sans SemiBold" panose="020B0706030804020204" pitchFamily="34" charset="0"/>
              <a:cs typeface="Open Sans SemiBold" panose="020B0706030804020204" pitchFamily="34" charset="0"/>
            </a:endParaRPr>
          </a:p>
        </p:txBody>
      </p:sp>
      <p:pic>
        <p:nvPicPr>
          <p:cNvPr id="9" name="Picture 9" descr="Logo, icon&#10;&#10;Description automatically generated">
            <a:extLst>
              <a:ext uri="{FF2B5EF4-FFF2-40B4-BE49-F238E27FC236}">
                <a16:creationId xmlns:a16="http://schemas.microsoft.com/office/drawing/2014/main" id="{FF5E1EC7-878E-4283-BC59-DDCBF1585C88}"/>
              </a:ext>
            </a:extLst>
          </p:cNvPr>
          <p:cNvPicPr>
            <a:picLocks noChangeAspect="1"/>
          </p:cNvPicPr>
          <p:nvPr/>
        </p:nvPicPr>
        <p:blipFill>
          <a:blip r:embed="rId2"/>
          <a:stretch>
            <a:fillRect/>
          </a:stretch>
        </p:blipFill>
        <p:spPr>
          <a:xfrm>
            <a:off x="6412374" y="1349028"/>
            <a:ext cx="1882334" cy="1859474"/>
          </a:xfrm>
          <a:prstGeom prst="rect">
            <a:avLst/>
          </a:prstGeom>
        </p:spPr>
      </p:pic>
    </p:spTree>
    <p:extLst>
      <p:ext uri="{BB962C8B-B14F-4D97-AF65-F5344CB8AC3E}">
        <p14:creationId xmlns:p14="http://schemas.microsoft.com/office/powerpoint/2010/main" val="1055699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fr-FR" dirty="0"/>
              <a:t>Monitoring as a service</a:t>
            </a:r>
            <a:endParaRPr lang="en-US" dirty="0"/>
          </a:p>
        </p:txBody>
      </p:sp>
      <p:sp>
        <p:nvSpPr>
          <p:cNvPr id="16" name="Textplatzhalter 15"/>
          <p:cNvSpPr>
            <a:spLocks noGrp="1"/>
          </p:cNvSpPr>
          <p:nvPr>
            <p:ph type="body" sz="quarter" idx="10"/>
          </p:nvPr>
        </p:nvSpPr>
        <p:spPr>
          <a:xfrm>
            <a:off x="390758" y="868867"/>
            <a:ext cx="5027069" cy="257369"/>
          </a:xfrm>
        </p:spPr>
        <p:txBody>
          <a:bodyPr/>
          <a:lstStyle/>
          <a:p>
            <a:r>
              <a:rPr lang="en-US" dirty="0">
                <a:ea typeface="Open Sans Light"/>
                <a:cs typeface="Open Sans Light"/>
              </a:rPr>
              <a:t>Data exporters</a:t>
            </a:r>
            <a:endParaRPr lang="en-US" dirty="0">
              <a:ea typeface="Open Sans"/>
              <a:cs typeface="Open Sans"/>
            </a:endParaRPr>
          </a:p>
        </p:txBody>
      </p:sp>
      <p:sp>
        <p:nvSpPr>
          <p:cNvPr id="4" name="Fußzeilenplatzhalter 3"/>
          <p:cNvSpPr>
            <a:spLocks noGrp="1"/>
          </p:cNvSpPr>
          <p:nvPr>
            <p:ph type="ftr" sz="quarter" idx="3"/>
          </p:nvPr>
        </p:nvSpPr>
        <p:spPr/>
        <p:txBody>
          <a:bodyPr/>
          <a:lstStyle/>
          <a:p>
            <a:r>
              <a:rPr lang="de-DE" sz="600" dirty="0">
                <a:ea typeface="+mn-lt"/>
                <a:cs typeface="+mn-lt"/>
              </a:rPr>
              <a:t>Monitoring </a:t>
            </a:r>
            <a:r>
              <a:rPr lang="de-DE" sz="600" dirty="0" err="1">
                <a:ea typeface="+mn-lt"/>
                <a:cs typeface="+mn-lt"/>
              </a:rPr>
              <a:t>as</a:t>
            </a:r>
            <a:r>
              <a:rPr lang="de-DE" sz="600" dirty="0">
                <a:ea typeface="+mn-lt"/>
                <a:cs typeface="+mn-lt"/>
              </a:rPr>
              <a:t> a Service </a:t>
            </a:r>
            <a:r>
              <a:rPr lang="de-DE" sz="600" dirty="0"/>
              <a:t>@ </a:t>
            </a:r>
            <a:r>
              <a:rPr lang="de-DE" sz="600" dirty="0" err="1"/>
              <a:t>Piterion</a:t>
            </a:r>
            <a:endParaRPr lang="de-DE" sz="600">
              <a:ea typeface="Open Sans"/>
              <a:cs typeface="Open Sans"/>
            </a:endParaRPr>
          </a:p>
        </p:txBody>
      </p:sp>
      <p:sp>
        <p:nvSpPr>
          <p:cNvPr id="5" name="Foliennummernplatzhalter 4"/>
          <p:cNvSpPr>
            <a:spLocks noGrp="1"/>
          </p:cNvSpPr>
          <p:nvPr>
            <p:ph type="sldNum" sz="quarter" idx="4"/>
          </p:nvPr>
        </p:nvSpPr>
        <p:spPr/>
        <p:txBody>
          <a:bodyPr/>
          <a:lstStyle/>
          <a:p>
            <a:fld id="{F82CE285-60AD-4A56-9B79-FEA8B8F01CED}" type="slidenum">
              <a:rPr lang="de-DE" smtClean="0"/>
              <a:pPr/>
              <a:t>9</a:t>
            </a:fld>
            <a:endParaRPr lang="de-DE"/>
          </a:p>
        </p:txBody>
      </p:sp>
      <p:sp>
        <p:nvSpPr>
          <p:cNvPr id="3" name="TextBox 2">
            <a:extLst>
              <a:ext uri="{FF2B5EF4-FFF2-40B4-BE49-F238E27FC236}">
                <a16:creationId xmlns:a16="http://schemas.microsoft.com/office/drawing/2014/main" id="{83BFE584-B463-44A1-AE66-BE88197696B6}"/>
              </a:ext>
            </a:extLst>
          </p:cNvPr>
          <p:cNvSpPr txBox="1"/>
          <p:nvPr/>
        </p:nvSpPr>
        <p:spPr>
          <a:xfrm>
            <a:off x="393540" y="1815056"/>
            <a:ext cx="5739434" cy="2288694"/>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1200" dirty="0">
                <a:ea typeface="Open Sans"/>
                <a:cs typeface="Open Sans"/>
              </a:rPr>
              <a:t>We have setup our graphical dashboard and our database so far. But how do we obtain the hardware and OS metrics from our servers?</a:t>
            </a:r>
          </a:p>
          <a:p>
            <a:r>
              <a:rPr lang="en-US" sz="1200" dirty="0">
                <a:ea typeface="Open Sans"/>
                <a:cs typeface="Open Sans"/>
              </a:rPr>
              <a:t>This is where data exporters come into play. They are free and easy to install with Docker.</a:t>
            </a:r>
          </a:p>
          <a:p>
            <a:r>
              <a:rPr lang="en-US" sz="1200" dirty="0">
                <a:ea typeface="Open Sans"/>
                <a:cs typeface="Open Sans"/>
              </a:rPr>
              <a:t>There is a plenty of data exporters for each specific need:</a:t>
            </a:r>
          </a:p>
          <a:p>
            <a:pPr marL="171450" indent="-171450">
              <a:buFont typeface="Arial"/>
              <a:buChar char="•"/>
            </a:pPr>
            <a:r>
              <a:rPr lang="en-US" sz="1200" dirty="0">
                <a:ea typeface="Open Sans"/>
                <a:cs typeface="Open Sans"/>
              </a:rPr>
              <a:t>Exporting OS + Hardware metrics: Node-exporter</a:t>
            </a:r>
          </a:p>
          <a:p>
            <a:pPr marL="171450" indent="-171450">
              <a:buFont typeface="Arial"/>
              <a:buChar char="•"/>
            </a:pPr>
            <a:r>
              <a:rPr lang="en-US" sz="1200" dirty="0">
                <a:ea typeface="Open Sans"/>
                <a:cs typeface="Open Sans"/>
              </a:rPr>
              <a:t>Exporting containers statistics: </a:t>
            </a:r>
            <a:r>
              <a:rPr lang="en-US" sz="1200" dirty="0" err="1">
                <a:ea typeface="Open Sans"/>
                <a:cs typeface="Open Sans"/>
              </a:rPr>
              <a:t>cAdvisor</a:t>
            </a:r>
            <a:r>
              <a:rPr lang="en-US" sz="1200" dirty="0">
                <a:ea typeface="Open Sans"/>
                <a:cs typeface="Open Sans"/>
              </a:rPr>
              <a:t> (from google)</a:t>
            </a:r>
          </a:p>
          <a:p>
            <a:pPr marL="171450" indent="-171450">
              <a:buFont typeface="Arial"/>
              <a:buChar char="•"/>
            </a:pPr>
            <a:r>
              <a:rPr lang="en-US" sz="1200" dirty="0">
                <a:ea typeface="Open Sans"/>
                <a:cs typeface="Open Sans"/>
              </a:rPr>
              <a:t>Exporting Database statistics: There is an exporter for each DB technology</a:t>
            </a:r>
          </a:p>
          <a:p>
            <a:pPr marL="171450" indent="-171450">
              <a:buFont typeface="Arial"/>
              <a:buChar char="•"/>
            </a:pPr>
            <a:r>
              <a:rPr lang="en-US" sz="1200" dirty="0">
                <a:ea typeface="+mn-lt"/>
                <a:cs typeface="+mn-lt"/>
              </a:rPr>
              <a:t>GPU Exporters: NVIDIA GPU Exporter</a:t>
            </a:r>
          </a:p>
          <a:p>
            <a:pPr marL="171450" indent="-171450">
              <a:buFont typeface="Arial"/>
              <a:buChar char="•"/>
            </a:pPr>
            <a:r>
              <a:rPr lang="en-US" sz="1200" dirty="0">
                <a:ea typeface="Open Sans"/>
                <a:cs typeface="Open Sans"/>
              </a:rPr>
              <a:t>Full list of exporters: </a:t>
            </a:r>
          </a:p>
          <a:p>
            <a:r>
              <a:rPr lang="en-US" sz="1200" dirty="0">
                <a:solidFill>
                  <a:srgbClr val="00B0F0"/>
                </a:solidFill>
                <a:ea typeface="Open Sans"/>
                <a:cs typeface="Open Sans"/>
              </a:rPr>
              <a:t>     </a:t>
            </a:r>
            <a:r>
              <a:rPr lang="en-US" sz="1200" dirty="0">
                <a:solidFill>
                  <a:srgbClr val="00B0F0"/>
                </a:solidFill>
                <a:ea typeface="+mn-lt"/>
                <a:cs typeface="+mn-lt"/>
              </a:rPr>
              <a:t>https://prometheus.io/docs/instrumenting/exporters/</a:t>
            </a:r>
            <a:endParaRPr lang="en-US" sz="1200" dirty="0">
              <a:solidFill>
                <a:srgbClr val="00B0F0"/>
              </a:solidFill>
              <a:ea typeface="Open Sans"/>
              <a:cs typeface="Open Sans"/>
            </a:endParaRPr>
          </a:p>
          <a:p>
            <a:pPr marL="171450" indent="-171450">
              <a:buFont typeface="Arial"/>
              <a:buChar char="•"/>
            </a:pPr>
            <a:endParaRPr lang="en-US" sz="1200" dirty="0">
              <a:ea typeface="Open Sans"/>
              <a:cs typeface="Open Sans"/>
            </a:endParaRPr>
          </a:p>
        </p:txBody>
      </p:sp>
      <p:sp>
        <p:nvSpPr>
          <p:cNvPr id="7" name="TextBox 6">
            <a:extLst>
              <a:ext uri="{FF2B5EF4-FFF2-40B4-BE49-F238E27FC236}">
                <a16:creationId xmlns:a16="http://schemas.microsoft.com/office/drawing/2014/main" id="{BAB709AE-D1C9-4887-AD8D-32945538AE6E}"/>
              </a:ext>
            </a:extLst>
          </p:cNvPr>
          <p:cNvSpPr txBox="1"/>
          <p:nvPr/>
        </p:nvSpPr>
        <p:spPr>
          <a:xfrm>
            <a:off x="719076" y="3840625"/>
            <a:ext cx="5059422" cy="25736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endParaRPr lang="en-US" sz="1200" dirty="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75860191"/>
      </p:ext>
    </p:extLst>
  </p:cSld>
  <p:clrMapOvr>
    <a:masterClrMapping/>
  </p:clrMapOvr>
</p:sld>
</file>

<file path=ppt/theme/theme1.xml><?xml version="1.0" encoding="utf-8"?>
<a:theme xmlns:a="http://schemas.openxmlformats.org/drawingml/2006/main" name="Piterion">
  <a:themeElements>
    <a:clrScheme name="Piterion">
      <a:dk1>
        <a:srgbClr val="4B4B4B"/>
      </a:dk1>
      <a:lt1>
        <a:sysClr val="window" lastClr="FFFFFF"/>
      </a:lt1>
      <a:dk2>
        <a:srgbClr val="E6E6E6"/>
      </a:dk2>
      <a:lt2>
        <a:srgbClr val="929292"/>
      </a:lt2>
      <a:accent1>
        <a:srgbClr val="BEBEBE"/>
      </a:accent1>
      <a:accent2>
        <a:srgbClr val="00B1DA"/>
      </a:accent2>
      <a:accent3>
        <a:srgbClr val="FFFFFF"/>
      </a:accent3>
      <a:accent4>
        <a:srgbClr val="FFFFFF"/>
      </a:accent4>
      <a:accent5>
        <a:srgbClr val="FFFFFF"/>
      </a:accent5>
      <a:accent6>
        <a:srgbClr val="FFFFFF"/>
      </a:accent6>
      <a:hlink>
        <a:srgbClr val="4B4B4B"/>
      </a:hlink>
      <a:folHlink>
        <a:srgbClr val="4B4B4B"/>
      </a:folHlink>
    </a:clrScheme>
    <a:fontScheme name="Piterion">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6350">
          <a:solidFill>
            <a:schemeClr val="tx2"/>
          </a:solidFill>
        </a:ln>
      </a:spPr>
      <a:bodyPr lIns="36000" tIns="36000" rIns="36000" bIns="36000" rtlCol="0" anchor="ctr"/>
      <a:lstStyle>
        <a:defPPr algn="ctr">
          <a:defRPr sz="12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900" smtClean="0">
            <a:ea typeface="Open Sans SemiBold" panose="020B0706030804020204" pitchFamily="34" charset="0"/>
            <a:cs typeface="Open Sans SemiBold" panose="020B07060308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5986</TotalTime>
  <Words>1114</Words>
  <Application>Microsoft Office PowerPoint</Application>
  <PresentationFormat>On-screen Show (16:9)</PresentationFormat>
  <Paragraphs>117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Open Sans Light</vt:lpstr>
      <vt:lpstr>Open Sans SemiBold</vt:lpstr>
      <vt:lpstr>Arial</vt:lpstr>
      <vt:lpstr>Calibri</vt:lpstr>
      <vt:lpstr>Open Sans</vt:lpstr>
      <vt:lpstr>Wingdings</vt:lpstr>
      <vt:lpstr>Symbol</vt:lpstr>
      <vt:lpstr>Piterion</vt:lpstr>
      <vt:lpstr>Monitoring as a Service</vt:lpstr>
      <vt:lpstr>Monitoring as a Service</vt:lpstr>
      <vt:lpstr>Monitoring as a Service</vt:lpstr>
      <vt:lpstr>Monitoring as a Service</vt:lpstr>
      <vt:lpstr>Grafana</vt:lpstr>
      <vt:lpstr>MONITORING as a service</vt:lpstr>
      <vt:lpstr>MONITORING as a service</vt:lpstr>
      <vt:lpstr>Monitoring as a service</vt:lpstr>
      <vt:lpstr>Monitoring as a service</vt:lpstr>
      <vt:lpstr>Monitoring as a service</vt:lpstr>
      <vt:lpstr>Monitoring as a service</vt:lpstr>
      <vt:lpstr>Monitoring as a service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Birgit Mayer</dc:creator>
  <cp:lastModifiedBy>Sabri BEJAOUI</cp:lastModifiedBy>
  <cp:revision>626</cp:revision>
  <dcterms:created xsi:type="dcterms:W3CDTF">2018-04-09T10:07:29Z</dcterms:created>
  <dcterms:modified xsi:type="dcterms:W3CDTF">2022-02-15T08:51:21Z</dcterms:modified>
</cp:coreProperties>
</file>